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17" r:id="rId2"/>
    <p:sldId id="283" r:id="rId3"/>
    <p:sldId id="284" r:id="rId4"/>
    <p:sldId id="257" r:id="rId5"/>
    <p:sldId id="256" r:id="rId6"/>
    <p:sldId id="288" r:id="rId7"/>
    <p:sldId id="289" r:id="rId8"/>
    <p:sldId id="307" r:id="rId9"/>
    <p:sldId id="291" r:id="rId10"/>
    <p:sldId id="293" r:id="rId11"/>
    <p:sldId id="308" r:id="rId12"/>
    <p:sldId id="285" r:id="rId13"/>
    <p:sldId id="309" r:id="rId14"/>
    <p:sldId id="310" r:id="rId15"/>
    <p:sldId id="311" r:id="rId16"/>
    <p:sldId id="312" r:id="rId17"/>
    <p:sldId id="313" r:id="rId18"/>
    <p:sldId id="314" r:id="rId19"/>
    <p:sldId id="315" r:id="rId20"/>
    <p:sldId id="286" r:id="rId21"/>
    <p:sldId id="300" r:id="rId22"/>
    <p:sldId id="301" r:id="rId23"/>
    <p:sldId id="294" r:id="rId24"/>
    <p:sldId id="295" r:id="rId25"/>
    <p:sldId id="296" r:id="rId26"/>
    <p:sldId id="297" r:id="rId27"/>
    <p:sldId id="298" r:id="rId28"/>
    <p:sldId id="287" r:id="rId29"/>
    <p:sldId id="303" r:id="rId30"/>
    <p:sldId id="302" r:id="rId31"/>
    <p:sldId id="316" r:id="rId32"/>
    <p:sldId id="304" r:id="rId33"/>
    <p:sldId id="305" r:id="rId34"/>
    <p:sldId id="306" r:id="rId35"/>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12BE7BD-B9B6-4BEF-9E2D-7D1C2EE4753F}" type="datetimeFigureOut">
              <a:rPr kumimoji="1" lang="ja-JP" altLang="en-US" smtClean="0"/>
              <a:t>2023/4/3</a:t>
            </a:fld>
            <a:endParaRPr kumimoji="1" lang="ja-JP" altLang="en-US"/>
          </a:p>
        </p:txBody>
      </p:sp>
      <p:sp>
        <p:nvSpPr>
          <p:cNvPr id="4" name="スライド イメージ プレースホルダー 3"/>
          <p:cNvSpPr>
            <a:spLocks noGrp="1" noRot="1" noChangeAspect="1"/>
          </p:cNvSpPr>
          <p:nvPr>
            <p:ph type="sldImg" idx="2"/>
          </p:nvPr>
        </p:nvSpPr>
        <p:spPr>
          <a:xfrm>
            <a:off x="406400" y="1233488"/>
            <a:ext cx="592296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51388"/>
            <a:ext cx="5389563" cy="38877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3"/>
            <a:ext cx="2919412" cy="495300"/>
          </a:xfrm>
          <a:prstGeom prst="rect">
            <a:avLst/>
          </a:prstGeom>
        </p:spPr>
        <p:txBody>
          <a:bodyPr vert="horz" lIns="91440" tIns="45720" rIns="91440" bIns="45720" rtlCol="0" anchor="b"/>
          <a:lstStyle>
            <a:lvl1pPr algn="r">
              <a:defRPr sz="1200"/>
            </a:lvl1pPr>
          </a:lstStyle>
          <a:p>
            <a:fld id="{4E34AD3D-AD4D-441B-9A17-438B376CF19F}" type="slidenum">
              <a:rPr kumimoji="1" lang="ja-JP" altLang="en-US" smtClean="0"/>
              <a:t>‹#›</a:t>
            </a:fld>
            <a:endParaRPr kumimoji="1" lang="ja-JP" altLang="en-US"/>
          </a:p>
        </p:txBody>
      </p:sp>
    </p:spTree>
    <p:extLst>
      <p:ext uri="{BB962C8B-B14F-4D97-AF65-F5344CB8AC3E}">
        <p14:creationId xmlns:p14="http://schemas.microsoft.com/office/powerpoint/2010/main" val="35078094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EE737-3901-441C-84A4-5FFDD502FEE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9B6BAB-4EFD-48C5-A87C-80B602E29B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CFBBF4D-ACBE-4965-86AE-50AEA4CA8E60}"/>
              </a:ext>
            </a:extLst>
          </p:cNvPr>
          <p:cNvSpPr>
            <a:spLocks noGrp="1"/>
          </p:cNvSpPr>
          <p:nvPr>
            <p:ph type="dt" sz="half" idx="10"/>
          </p:nvPr>
        </p:nvSpPr>
        <p:spPr/>
        <p:txBody>
          <a:bodyPr/>
          <a:lstStyle/>
          <a:p>
            <a:fld id="{27378696-D34B-4641-B7C7-B18128E42DF1}"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31139DD4-1881-4C82-ACC8-BFCFFFDBA6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82BE2F-A813-482C-B879-108908E3F1DF}"/>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240590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B904E4-B879-4CC7-8046-256E92A424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0FE960C-216E-4360-A135-EE76A912025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236B72-20EA-44E8-B9F2-90D4457ED570}"/>
              </a:ext>
            </a:extLst>
          </p:cNvPr>
          <p:cNvSpPr>
            <a:spLocks noGrp="1"/>
          </p:cNvSpPr>
          <p:nvPr>
            <p:ph type="dt" sz="half" idx="10"/>
          </p:nvPr>
        </p:nvSpPr>
        <p:spPr/>
        <p:txBody>
          <a:bodyPr/>
          <a:lstStyle/>
          <a:p>
            <a:fld id="{33920531-741E-467E-ABD5-1D666C31A68F}"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F7C8A5C6-914E-4F9D-9474-9A4FDB7B9D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056E72-6E03-46D9-ACFC-3CAD38BB5B6C}"/>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57893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EA4D651-4E0A-4D7D-9E81-1CE1E463818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B0A405A-ACAD-4F70-9A94-F173F2ECAC7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A40E41-0205-4C37-9689-48F1448473ED}"/>
              </a:ext>
            </a:extLst>
          </p:cNvPr>
          <p:cNvSpPr>
            <a:spLocks noGrp="1"/>
          </p:cNvSpPr>
          <p:nvPr>
            <p:ph type="dt" sz="half" idx="10"/>
          </p:nvPr>
        </p:nvSpPr>
        <p:spPr/>
        <p:txBody>
          <a:bodyPr/>
          <a:lstStyle/>
          <a:p>
            <a:fld id="{EADD2054-AFBD-49F2-ADD1-94CBF7C81222}"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C63913BB-BA2D-4BE2-8C62-F0E93C2754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DFE906-91B9-4A4D-B76A-79309ED79B9D}"/>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259062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4C1C3B-98C6-4F06-AFF2-7F32A9F48C2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E7CCD57-0AB8-454E-9F26-A21DA01868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65D21A-BC5F-4ADC-9393-5F1E3FD8A8C1}"/>
              </a:ext>
            </a:extLst>
          </p:cNvPr>
          <p:cNvSpPr>
            <a:spLocks noGrp="1"/>
          </p:cNvSpPr>
          <p:nvPr>
            <p:ph type="dt" sz="half" idx="10"/>
          </p:nvPr>
        </p:nvSpPr>
        <p:spPr/>
        <p:txBody>
          <a:bodyPr/>
          <a:lstStyle/>
          <a:p>
            <a:fld id="{551A1CBF-E0A4-44A2-9208-F462C14D9AC4}"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F9A55BB9-CCCA-48CC-A484-8EAEADECBB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B42176-16DC-4E2F-89AC-BCA398D95A47}"/>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308294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56A7DA-93F0-464D-8B82-F144977A33D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22CCB9-34D7-4962-8304-CDC6EF1F91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BE51C19-02A4-4BA4-AE9C-EACC15D39D17}"/>
              </a:ext>
            </a:extLst>
          </p:cNvPr>
          <p:cNvSpPr>
            <a:spLocks noGrp="1"/>
          </p:cNvSpPr>
          <p:nvPr>
            <p:ph type="dt" sz="half" idx="10"/>
          </p:nvPr>
        </p:nvSpPr>
        <p:spPr/>
        <p:txBody>
          <a:bodyPr/>
          <a:lstStyle/>
          <a:p>
            <a:fld id="{C1329CD3-77BF-47A8-B54D-2BE7CD2BD766}"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044D8C9C-0618-4AB1-B01C-0AEFEC7D4A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09FA98-7A4D-4EDB-B83A-47CC25AEE4BB}"/>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270951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EBC584-B553-450A-9C14-B2715CD106A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AE8137-2667-488D-8D3F-422CA89A009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7338D8F-798D-4061-AFB2-A8EF369FF14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E4D7A8C-84A0-427A-A3B1-460A72761922}"/>
              </a:ext>
            </a:extLst>
          </p:cNvPr>
          <p:cNvSpPr>
            <a:spLocks noGrp="1"/>
          </p:cNvSpPr>
          <p:nvPr>
            <p:ph type="dt" sz="half" idx="10"/>
          </p:nvPr>
        </p:nvSpPr>
        <p:spPr/>
        <p:txBody>
          <a:bodyPr/>
          <a:lstStyle/>
          <a:p>
            <a:fld id="{F582B0FB-D24B-4A2D-B201-15F139AC30A3}" type="datetime1">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6FEED2EC-0F9A-49D1-87B1-41D90C33B96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024C36-B30F-4AB0-A95A-B71999D178B8}"/>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54581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E74C1-E13D-498E-ADB5-146D57BEB78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9038179-16DC-48C0-AEAC-B171306FEF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FECA9AD-0C8B-4734-B8F8-E84E986A1D7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725128D-B398-4AAE-9732-232BCE189F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0BEB13F-63D0-40A2-8DEA-455EA4F18AE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6247E9-875D-4C76-BD47-AD818D1DD781}"/>
              </a:ext>
            </a:extLst>
          </p:cNvPr>
          <p:cNvSpPr>
            <a:spLocks noGrp="1"/>
          </p:cNvSpPr>
          <p:nvPr>
            <p:ph type="dt" sz="half" idx="10"/>
          </p:nvPr>
        </p:nvSpPr>
        <p:spPr/>
        <p:txBody>
          <a:bodyPr/>
          <a:lstStyle/>
          <a:p>
            <a:fld id="{2FC039C1-A65B-43CB-86B8-00448A03C007}" type="datetime1">
              <a:rPr kumimoji="1" lang="ja-JP" altLang="en-US" smtClean="0"/>
              <a:t>2023/4/3</a:t>
            </a:fld>
            <a:endParaRPr kumimoji="1" lang="ja-JP" altLang="en-US"/>
          </a:p>
        </p:txBody>
      </p:sp>
      <p:sp>
        <p:nvSpPr>
          <p:cNvPr id="8" name="フッター プレースホルダー 7">
            <a:extLst>
              <a:ext uri="{FF2B5EF4-FFF2-40B4-BE49-F238E27FC236}">
                <a16:creationId xmlns:a16="http://schemas.microsoft.com/office/drawing/2014/main" id="{8AB924C2-6CC1-4A54-B761-A92514FC029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D6AAB40-5E5A-4DBD-97EA-9E76ECAC2013}"/>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280029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04316-E00D-44C8-9502-BF27F549453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FA7638A-6AAB-44BF-A221-6D8265F9AC36}"/>
              </a:ext>
            </a:extLst>
          </p:cNvPr>
          <p:cNvSpPr>
            <a:spLocks noGrp="1"/>
          </p:cNvSpPr>
          <p:nvPr>
            <p:ph type="dt" sz="half" idx="10"/>
          </p:nvPr>
        </p:nvSpPr>
        <p:spPr/>
        <p:txBody>
          <a:bodyPr/>
          <a:lstStyle/>
          <a:p>
            <a:fld id="{E7C598C9-3A5D-411C-AF0F-5118A831AA5E}" type="datetime1">
              <a:rPr kumimoji="1" lang="ja-JP" altLang="en-US" smtClean="0"/>
              <a:t>2023/4/3</a:t>
            </a:fld>
            <a:endParaRPr kumimoji="1" lang="ja-JP" altLang="en-US"/>
          </a:p>
        </p:txBody>
      </p:sp>
      <p:sp>
        <p:nvSpPr>
          <p:cNvPr id="4" name="フッター プレースホルダー 3">
            <a:extLst>
              <a:ext uri="{FF2B5EF4-FFF2-40B4-BE49-F238E27FC236}">
                <a16:creationId xmlns:a16="http://schemas.microsoft.com/office/drawing/2014/main" id="{CB23AA9F-FEFF-4EF6-B4CF-55D3367A2C8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45F7B4-7980-4DBF-9506-8B49A97D4CE2}"/>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91132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775B434-9F4B-4EEE-800B-B6C1173A38A3}"/>
              </a:ext>
            </a:extLst>
          </p:cNvPr>
          <p:cNvSpPr>
            <a:spLocks noGrp="1"/>
          </p:cNvSpPr>
          <p:nvPr>
            <p:ph type="dt" sz="half" idx="10"/>
          </p:nvPr>
        </p:nvSpPr>
        <p:spPr/>
        <p:txBody>
          <a:bodyPr/>
          <a:lstStyle/>
          <a:p>
            <a:fld id="{781AB8C0-47BE-4263-8CF1-4B97B21291B8}" type="datetime1">
              <a:rPr kumimoji="1" lang="ja-JP" altLang="en-US" smtClean="0"/>
              <a:t>2023/4/3</a:t>
            </a:fld>
            <a:endParaRPr kumimoji="1" lang="ja-JP" altLang="en-US"/>
          </a:p>
        </p:txBody>
      </p:sp>
      <p:sp>
        <p:nvSpPr>
          <p:cNvPr id="3" name="フッター プレースホルダー 2">
            <a:extLst>
              <a:ext uri="{FF2B5EF4-FFF2-40B4-BE49-F238E27FC236}">
                <a16:creationId xmlns:a16="http://schemas.microsoft.com/office/drawing/2014/main" id="{BA6A3001-10B2-4468-9958-6DEBDDB92C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28ECC2-E1EF-437D-8F2B-428DED9C8B23}"/>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2395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D3E100-50EB-4B2D-9D6E-00F76BA29F5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F7272F-53CD-47E3-B37A-18E623E5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438D6C7-A226-473E-872A-063722BF8E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0A97560-9D1B-4735-BD9A-2E8486657DD0}"/>
              </a:ext>
            </a:extLst>
          </p:cNvPr>
          <p:cNvSpPr>
            <a:spLocks noGrp="1"/>
          </p:cNvSpPr>
          <p:nvPr>
            <p:ph type="dt" sz="half" idx="10"/>
          </p:nvPr>
        </p:nvSpPr>
        <p:spPr/>
        <p:txBody>
          <a:bodyPr/>
          <a:lstStyle/>
          <a:p>
            <a:fld id="{E59CA065-9D66-451C-96FC-DCDAE8AB305C}" type="datetime1">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530C680D-DACD-4529-99C3-708237F1E46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983950B-90F7-48DA-BE08-2ADAC101EF9C}"/>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4288073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EF8040-9AEA-453F-BAF7-D49DE6A7CFE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D015EF7-4BE5-4B65-A113-4F9B673868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B319CCC-4D47-4F8C-BEAC-5E1131465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8E745D-9562-4542-A6EA-B37B552E5E6E}"/>
              </a:ext>
            </a:extLst>
          </p:cNvPr>
          <p:cNvSpPr>
            <a:spLocks noGrp="1"/>
          </p:cNvSpPr>
          <p:nvPr>
            <p:ph type="dt" sz="half" idx="10"/>
          </p:nvPr>
        </p:nvSpPr>
        <p:spPr/>
        <p:txBody>
          <a:bodyPr/>
          <a:lstStyle/>
          <a:p>
            <a:fld id="{2647F18A-52BD-4CE9-92B0-5C546276941D}" type="datetime1">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BCD2CA26-DA7C-4356-AC91-2165031AF0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85D52A-A92A-47D9-83AC-D7AA38C8EF70}"/>
              </a:ext>
            </a:extLst>
          </p:cNvPr>
          <p:cNvSpPr>
            <a:spLocks noGrp="1"/>
          </p:cNvSpPr>
          <p:nvPr>
            <p:ph type="sldNum" sz="quarter" idx="12"/>
          </p:nvPr>
        </p:nvSpPr>
        <p:spPr/>
        <p:txBody>
          <a:body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69317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5CCE6A8-3865-4FDB-BF73-79EDC9FBF8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159A700-287F-4443-A10B-C3EB8A8A77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098BB5-77EC-4EBB-9BC8-BCD9EF3549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B02A-80F6-48D8-82D4-EADBC79E825C}" type="datetime1">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EE360C85-B2BB-49F3-9333-F0BE052F31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A4A85BB-FED2-4C7C-A246-DFCCD71385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D0238-2D33-4F53-983D-7ECF5663BBA4}" type="slidenum">
              <a:rPr kumimoji="1" lang="ja-JP" altLang="en-US" smtClean="0"/>
              <a:t>‹#›</a:t>
            </a:fld>
            <a:endParaRPr kumimoji="1" lang="ja-JP" altLang="en-US"/>
          </a:p>
        </p:txBody>
      </p:sp>
    </p:spTree>
    <p:extLst>
      <p:ext uri="{BB962C8B-B14F-4D97-AF65-F5344CB8AC3E}">
        <p14:creationId xmlns:p14="http://schemas.microsoft.com/office/powerpoint/2010/main" val="1858573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xml"/><Relationship Id="rId5" Type="http://schemas.openxmlformats.org/officeDocument/2006/relationships/image" Target="../media/image14.emf"/><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slideLayout" Target="../slideLayouts/slideLayout2.xml"/><Relationship Id="rId4" Type="http://schemas.openxmlformats.org/officeDocument/2006/relationships/image" Target="../media/image4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719CD-7746-4A8E-AA80-3D3E464E51D8}"/>
              </a:ext>
            </a:extLst>
          </p:cNvPr>
          <p:cNvSpPr>
            <a:spLocks noGrp="1"/>
          </p:cNvSpPr>
          <p:nvPr>
            <p:ph type="ctrTitle"/>
          </p:nvPr>
        </p:nvSpPr>
        <p:spPr>
          <a:xfrm>
            <a:off x="1168892" y="1705090"/>
            <a:ext cx="9144000" cy="3447819"/>
          </a:xfrm>
        </p:spPr>
        <p:txBody>
          <a:bodyPr>
            <a:normAutofit/>
          </a:bodyPr>
          <a:lstStyle/>
          <a:p>
            <a:r>
              <a:rPr kumimoji="1" lang="ja-JP" altLang="en-US" sz="3600" dirty="0">
                <a:latin typeface="UD デジタル 教科書体 N-R" panose="02020400000000000000" pitchFamily="17" charset="-128"/>
                <a:ea typeface="UD デジタル 教科書体 N-R" panose="02020400000000000000" pitchFamily="17" charset="-128"/>
              </a:rPr>
              <a:t>令和</a:t>
            </a:r>
            <a:r>
              <a:rPr kumimoji="1" lang="en-US" altLang="ja-JP" sz="3600" dirty="0">
                <a:latin typeface="UD デジタル 教科書体 N-R" panose="02020400000000000000" pitchFamily="17" charset="-128"/>
                <a:ea typeface="UD デジタル 教科書体 N-R" panose="02020400000000000000" pitchFamily="17" charset="-128"/>
              </a:rPr>
              <a:t>4</a:t>
            </a:r>
            <a:r>
              <a:rPr kumimoji="1" lang="ja-JP" altLang="en-US" sz="3600" dirty="0">
                <a:latin typeface="UD デジタル 教科書体 N-R" panose="02020400000000000000" pitchFamily="17" charset="-128"/>
                <a:ea typeface="UD デジタル 教科書体 N-R" panose="02020400000000000000" pitchFamily="17" charset="-128"/>
              </a:rPr>
              <a:t>年度上牧町第</a:t>
            </a:r>
            <a:r>
              <a:rPr kumimoji="1" lang="en-US" altLang="ja-JP" sz="3600" dirty="0">
                <a:latin typeface="UD デジタル 教科書体 N-R" panose="02020400000000000000" pitchFamily="17" charset="-128"/>
                <a:ea typeface="UD デジタル 教科書体 N-R" panose="02020400000000000000" pitchFamily="17" charset="-128"/>
              </a:rPr>
              <a:t>6</a:t>
            </a:r>
            <a:r>
              <a:rPr kumimoji="1" lang="ja-JP" altLang="en-US" sz="3600" dirty="0" err="1">
                <a:latin typeface="UD デジタル 教科書体 N-R" panose="02020400000000000000" pitchFamily="17" charset="-128"/>
                <a:ea typeface="UD デジタル 教科書体 N-R" panose="02020400000000000000" pitchFamily="17" charset="-128"/>
              </a:rPr>
              <a:t>期障がい</a:t>
            </a:r>
            <a:r>
              <a:rPr kumimoji="1" lang="ja-JP" altLang="en-US" sz="3600" dirty="0">
                <a:latin typeface="UD デジタル 教科書体 N-R" panose="02020400000000000000" pitchFamily="17" charset="-128"/>
                <a:ea typeface="UD デジタル 教科書体 N-R" panose="02020400000000000000" pitchFamily="17" charset="-128"/>
              </a:rPr>
              <a:t>福祉計画策定委員会（検証）資料</a:t>
            </a:r>
            <a:br>
              <a:rPr kumimoji="1" lang="en-US" altLang="ja-JP" sz="3600" dirty="0">
                <a:latin typeface="UD デジタル 教科書体 N-R" panose="02020400000000000000" pitchFamily="17" charset="-128"/>
                <a:ea typeface="UD デジタル 教科書体 N-R" panose="02020400000000000000" pitchFamily="17" charset="-128"/>
              </a:rPr>
            </a:br>
            <a:br>
              <a:rPr kumimoji="1" lang="en-US" altLang="ja-JP" sz="3600" dirty="0">
                <a:latin typeface="UD デジタル 教科書体 N-R" panose="02020400000000000000" pitchFamily="17" charset="-128"/>
                <a:ea typeface="UD デジタル 教科書体 N-R" panose="02020400000000000000" pitchFamily="17" charset="-128"/>
              </a:rPr>
            </a:br>
            <a:r>
              <a:rPr kumimoji="1" lang="ja-JP" altLang="en-US" sz="2800" dirty="0">
                <a:latin typeface="UD デジタル 教科書体 N-R" panose="02020400000000000000" pitchFamily="17" charset="-128"/>
                <a:ea typeface="UD デジタル 教科書体 N-R" panose="02020400000000000000" pitchFamily="17" charset="-128"/>
              </a:rPr>
              <a:t>令和</a:t>
            </a:r>
            <a:r>
              <a:rPr kumimoji="1" lang="en-US" altLang="ja-JP" sz="2800" dirty="0">
                <a:latin typeface="UD デジタル 教科書体 N-R" panose="02020400000000000000" pitchFamily="17" charset="-128"/>
                <a:ea typeface="UD デジタル 教科書体 N-R" panose="02020400000000000000" pitchFamily="17" charset="-128"/>
              </a:rPr>
              <a:t>4</a:t>
            </a:r>
            <a:r>
              <a:rPr kumimoji="1" lang="ja-JP" altLang="en-US" sz="2800" dirty="0">
                <a:latin typeface="UD デジタル 教科書体 N-R" panose="02020400000000000000" pitchFamily="17" charset="-128"/>
                <a:ea typeface="UD デジタル 教科書体 N-R" panose="02020400000000000000" pitchFamily="17" charset="-128"/>
              </a:rPr>
              <a:t>年（</a:t>
            </a:r>
            <a:r>
              <a:rPr kumimoji="1" lang="en-US" altLang="ja-JP" sz="2800" dirty="0">
                <a:latin typeface="UD デジタル 教科書体 N-R" panose="02020400000000000000" pitchFamily="17" charset="-128"/>
                <a:ea typeface="UD デジタル 教科書体 N-R" panose="02020400000000000000" pitchFamily="17" charset="-128"/>
              </a:rPr>
              <a:t>2022</a:t>
            </a:r>
            <a:r>
              <a:rPr kumimoji="1" lang="ja-JP" altLang="en-US" sz="2800" dirty="0">
                <a:latin typeface="UD デジタル 教科書体 N-R" panose="02020400000000000000" pitchFamily="17" charset="-128"/>
                <a:ea typeface="UD デジタル 教科書体 N-R" panose="02020400000000000000" pitchFamily="17" charset="-128"/>
              </a:rPr>
              <a:t>）</a:t>
            </a:r>
            <a:r>
              <a:rPr kumimoji="1" lang="en-US" altLang="ja-JP" sz="2800" dirty="0">
                <a:latin typeface="UD デジタル 教科書体 N-R" panose="02020400000000000000" pitchFamily="17" charset="-128"/>
                <a:ea typeface="UD デジタル 教科書体 N-R" panose="02020400000000000000" pitchFamily="17" charset="-128"/>
              </a:rPr>
              <a:t>8</a:t>
            </a:r>
            <a:r>
              <a:rPr kumimoji="1" lang="ja-JP" altLang="en-US" sz="2800" dirty="0">
                <a:latin typeface="UD デジタル 教科書体 N-R" panose="02020400000000000000" pitchFamily="17" charset="-128"/>
                <a:ea typeface="UD デジタル 教科書体 N-R" panose="02020400000000000000" pitchFamily="17" charset="-128"/>
              </a:rPr>
              <a:t>月</a:t>
            </a:r>
            <a:br>
              <a:rPr kumimoji="1" lang="en-US" altLang="ja-JP" sz="2800" dirty="0">
                <a:latin typeface="UD デジタル 教科書体 N-R" panose="02020400000000000000" pitchFamily="17" charset="-128"/>
                <a:ea typeface="UD デジタル 教科書体 N-R" panose="02020400000000000000" pitchFamily="17" charset="-128"/>
              </a:rPr>
            </a:br>
            <a:br>
              <a:rPr kumimoji="1" lang="en-US" altLang="ja-JP" sz="2800" dirty="0">
                <a:latin typeface="UD デジタル 教科書体 N-R" panose="02020400000000000000" pitchFamily="17" charset="-128"/>
                <a:ea typeface="UD デジタル 教科書体 N-R" panose="02020400000000000000" pitchFamily="17" charset="-128"/>
              </a:rPr>
            </a:br>
            <a:r>
              <a:rPr kumimoji="1" lang="ja-JP" altLang="en-US" sz="2800" dirty="0">
                <a:latin typeface="UD デジタル 教科書体 N-R" panose="02020400000000000000" pitchFamily="17" charset="-128"/>
                <a:ea typeface="UD デジタル 教科書体 N-R" panose="02020400000000000000" pitchFamily="17" charset="-128"/>
              </a:rPr>
              <a:t>上牧町　福祉課</a:t>
            </a:r>
          </a:p>
        </p:txBody>
      </p:sp>
      <p:sp>
        <p:nvSpPr>
          <p:cNvPr id="5" name="スライド番号プレースホルダー 4">
            <a:extLst>
              <a:ext uri="{FF2B5EF4-FFF2-40B4-BE49-F238E27FC236}">
                <a16:creationId xmlns:a16="http://schemas.microsoft.com/office/drawing/2014/main" id="{D9D86E3A-C67A-49EB-B3D6-0AD926BCAFD6}"/>
              </a:ext>
            </a:extLst>
          </p:cNvPr>
          <p:cNvSpPr>
            <a:spLocks noGrp="1"/>
          </p:cNvSpPr>
          <p:nvPr>
            <p:ph type="sldNum" sz="quarter" idx="12"/>
          </p:nvPr>
        </p:nvSpPr>
        <p:spPr/>
        <p:txBody>
          <a:bodyPr/>
          <a:lstStyle/>
          <a:p>
            <a:fld id="{EB8D0238-2D33-4F53-983D-7ECF5663BBA4}" type="slidenum">
              <a:rPr kumimoji="1" lang="ja-JP" altLang="en-US" smtClean="0"/>
              <a:t>1</a:t>
            </a:fld>
            <a:endParaRPr kumimoji="1" lang="ja-JP" altLang="en-US"/>
          </a:p>
        </p:txBody>
      </p:sp>
    </p:spTree>
    <p:extLst>
      <p:ext uri="{BB962C8B-B14F-4D97-AF65-F5344CB8AC3E}">
        <p14:creationId xmlns:p14="http://schemas.microsoft.com/office/powerpoint/2010/main" val="697924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905522"/>
            <a:ext cx="10734675" cy="5761608"/>
          </a:xfrm>
        </p:spPr>
        <p:txBody>
          <a:bodyPr>
            <a:normAutofit/>
          </a:bodyPr>
          <a:lstStyle/>
          <a:p>
            <a:pPr algn="l"/>
            <a:r>
              <a:rPr lang="ja-JP" altLang="en-US" sz="1800" dirty="0">
                <a:latin typeface="UD デジタル 教科書体 N-R" panose="02020400000000000000" pitchFamily="17" charset="-128"/>
                <a:ea typeface="UD デジタル 教科書体 N-R" panose="02020400000000000000" pitchFamily="17" charset="-128"/>
              </a:rPr>
              <a:t>３</a:t>
            </a:r>
            <a:r>
              <a:rPr kumimoji="1" lang="ja-JP" altLang="en-US" sz="1800" dirty="0">
                <a:latin typeface="UD デジタル 教科書体 N-R" panose="02020400000000000000" pitchFamily="17" charset="-128"/>
                <a:ea typeface="UD デジタル 教科書体 N-R" panose="02020400000000000000" pitchFamily="17" charset="-128"/>
              </a:rPr>
              <a:t>　就園・就学の状況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１</a:t>
            </a:r>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就学前児童の手帳所持者数</a:t>
            </a:r>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600" dirty="0">
                <a:latin typeface="UD デジタル 教科書体 N-R" panose="02020400000000000000" pitchFamily="17" charset="-128"/>
                <a:ea typeface="UD デジタル 教科書体 N-R" panose="02020400000000000000" pitchFamily="17" charset="-128"/>
              </a:rPr>
              <a:t>　</a:t>
            </a:r>
            <a:r>
              <a:rPr lang="ja-JP" altLang="en-US" sz="1600" dirty="0" err="1">
                <a:latin typeface="UD デジタル 教科書体 N-R" panose="02020400000000000000" pitchFamily="17" charset="-128"/>
                <a:ea typeface="UD デジタル 教科書体 N-R" panose="02020400000000000000" pitchFamily="17" charset="-128"/>
              </a:rPr>
              <a:t>障がい</a:t>
            </a:r>
            <a:r>
              <a:rPr lang="ja-JP" altLang="en-US" sz="1600" dirty="0">
                <a:latin typeface="UD デジタル 教科書体 N-R" panose="02020400000000000000" pitchFamily="17" charset="-128"/>
                <a:ea typeface="UD デジタル 教科書体 N-R" panose="02020400000000000000" pitchFamily="17" charset="-128"/>
              </a:rPr>
              <a:t>者手帳を所持する就学前児童は、令和</a:t>
            </a:r>
            <a:r>
              <a:rPr lang="en-US" altLang="ja-JP" sz="1600" dirty="0">
                <a:latin typeface="UD デジタル 教科書体 N-R" panose="02020400000000000000" pitchFamily="17" charset="-128"/>
                <a:ea typeface="UD デジタル 教科書体 N-R" panose="02020400000000000000" pitchFamily="17" charset="-128"/>
              </a:rPr>
              <a:t>3</a:t>
            </a:r>
            <a:r>
              <a:rPr lang="ja-JP" altLang="en-US" sz="1600" dirty="0">
                <a:latin typeface="UD デジタル 教科書体 N-R" panose="02020400000000000000" pitchFamily="17" charset="-128"/>
                <a:ea typeface="UD デジタル 教科書体 N-R" panose="02020400000000000000" pitchFamily="17" charset="-128"/>
              </a:rPr>
              <a:t>年度末現在、</a:t>
            </a:r>
            <a:r>
              <a:rPr lang="ja-JP" altLang="en-US" sz="1600" dirty="0" err="1">
                <a:latin typeface="UD デジタル 教科書体 N-R" panose="02020400000000000000" pitchFamily="17" charset="-128"/>
                <a:ea typeface="UD デジタル 教科書体 N-R" panose="02020400000000000000" pitchFamily="17" charset="-128"/>
              </a:rPr>
              <a:t>身体障がい</a:t>
            </a:r>
            <a:r>
              <a:rPr lang="ja-JP" altLang="en-US" sz="1600" dirty="0">
                <a:latin typeface="UD デジタル 教科書体 N-R" panose="02020400000000000000" pitchFamily="17" charset="-128"/>
                <a:ea typeface="UD デジタル 教科書体 N-R" panose="02020400000000000000" pitchFamily="17" charset="-128"/>
              </a:rPr>
              <a:t>者手帳が６人、療育手帳が</a:t>
            </a:r>
            <a:endParaRPr lang="en-US" altLang="ja-JP" sz="16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１３人となっています。　</a:t>
            </a: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２</a:t>
            </a:r>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小学校・中学校・支援学校での本町の児童生徒の在籍数</a:t>
            </a:r>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4" name="図 3">
            <a:extLst>
              <a:ext uri="{FF2B5EF4-FFF2-40B4-BE49-F238E27FC236}">
                <a16:creationId xmlns:a16="http://schemas.microsoft.com/office/drawing/2014/main" id="{F8983085-F461-4D67-A6A5-BC5A40CC7BB1}"/>
              </a:ext>
            </a:extLst>
          </p:cNvPr>
          <p:cNvPicPr>
            <a:picLocks noChangeAspect="1"/>
          </p:cNvPicPr>
          <p:nvPr/>
        </p:nvPicPr>
        <p:blipFill>
          <a:blip r:embed="rId2"/>
          <a:stretch>
            <a:fillRect/>
          </a:stretch>
        </p:blipFill>
        <p:spPr>
          <a:xfrm>
            <a:off x="1445433" y="3147764"/>
            <a:ext cx="5394960" cy="3208020"/>
          </a:xfrm>
          <a:prstGeom prst="rect">
            <a:avLst/>
          </a:prstGeom>
        </p:spPr>
      </p:pic>
      <p:sp>
        <p:nvSpPr>
          <p:cNvPr id="5" name="スライド番号プレースホルダー 4">
            <a:extLst>
              <a:ext uri="{FF2B5EF4-FFF2-40B4-BE49-F238E27FC236}">
                <a16:creationId xmlns:a16="http://schemas.microsoft.com/office/drawing/2014/main" id="{39283163-E24B-43EF-BC24-847D5180628C}"/>
              </a:ext>
            </a:extLst>
          </p:cNvPr>
          <p:cNvSpPr>
            <a:spLocks noGrp="1"/>
          </p:cNvSpPr>
          <p:nvPr>
            <p:ph type="sldNum" sz="quarter" idx="12"/>
          </p:nvPr>
        </p:nvSpPr>
        <p:spPr/>
        <p:txBody>
          <a:bodyPr/>
          <a:lstStyle/>
          <a:p>
            <a:fld id="{EB8D0238-2D33-4F53-983D-7ECF5663BBA4}" type="slidenum">
              <a:rPr kumimoji="1" lang="ja-JP" altLang="en-US" smtClean="0"/>
              <a:t>10</a:t>
            </a:fld>
            <a:endParaRPr kumimoji="1" lang="ja-JP" altLang="en-US"/>
          </a:p>
        </p:txBody>
      </p:sp>
    </p:spTree>
    <p:extLst>
      <p:ext uri="{BB962C8B-B14F-4D97-AF65-F5344CB8AC3E}">
        <p14:creationId xmlns:p14="http://schemas.microsoft.com/office/powerpoint/2010/main" val="67779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479394" y="337351"/>
            <a:ext cx="10983943" cy="6520649"/>
          </a:xfrm>
        </p:spPr>
        <p:txBody>
          <a:bodyPr>
            <a:normAutofit/>
          </a:bodyPr>
          <a:lstStyle/>
          <a:p>
            <a:pPr algn="l"/>
            <a:r>
              <a:rPr lang="ja-JP" altLang="en-US" sz="1800" dirty="0">
                <a:latin typeface="UD デジタル 教科書体 N-R" panose="02020400000000000000" pitchFamily="17" charset="-128"/>
                <a:ea typeface="UD デジタル 教科書体 N-R" panose="02020400000000000000" pitchFamily="17" charset="-128"/>
              </a:rPr>
              <a:t>４　障がいのある人の求職・雇用状況</a:t>
            </a:r>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kumimoji="1" lang="ja-JP" altLang="en-US" sz="1800" dirty="0">
                <a:latin typeface="UD デジタル 教科書体 N-R" panose="02020400000000000000" pitchFamily="17" charset="-128"/>
                <a:ea typeface="UD デジタル 教科書体 N-R" panose="02020400000000000000" pitchFamily="17" charset="-128"/>
              </a:rPr>
              <a:t>　　　　　　　　　　　　　　　　</a:t>
            </a:r>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2" name="図 1">
            <a:extLst>
              <a:ext uri="{FF2B5EF4-FFF2-40B4-BE49-F238E27FC236}">
                <a16:creationId xmlns:a16="http://schemas.microsoft.com/office/drawing/2014/main" id="{3599CD25-B98D-48D1-8FB6-C4E19E9AE5D7}"/>
              </a:ext>
            </a:extLst>
          </p:cNvPr>
          <p:cNvPicPr>
            <a:picLocks noChangeAspect="1"/>
          </p:cNvPicPr>
          <p:nvPr/>
        </p:nvPicPr>
        <p:blipFill>
          <a:blip r:embed="rId2"/>
          <a:stretch>
            <a:fillRect/>
          </a:stretch>
        </p:blipFill>
        <p:spPr>
          <a:xfrm>
            <a:off x="290522" y="674778"/>
            <a:ext cx="6092523" cy="3426706"/>
          </a:xfrm>
          <a:prstGeom prst="rect">
            <a:avLst/>
          </a:prstGeom>
        </p:spPr>
      </p:pic>
      <p:pic>
        <p:nvPicPr>
          <p:cNvPr id="4" name="図 3">
            <a:extLst>
              <a:ext uri="{FF2B5EF4-FFF2-40B4-BE49-F238E27FC236}">
                <a16:creationId xmlns:a16="http://schemas.microsoft.com/office/drawing/2014/main" id="{AC368A11-1171-47B1-8ACB-0EA439A49EF1}"/>
              </a:ext>
            </a:extLst>
          </p:cNvPr>
          <p:cNvPicPr>
            <a:picLocks noChangeAspect="1"/>
          </p:cNvPicPr>
          <p:nvPr/>
        </p:nvPicPr>
        <p:blipFill>
          <a:blip r:embed="rId3"/>
          <a:stretch>
            <a:fillRect/>
          </a:stretch>
        </p:blipFill>
        <p:spPr>
          <a:xfrm>
            <a:off x="6255798" y="714727"/>
            <a:ext cx="5826710" cy="3346807"/>
          </a:xfrm>
          <a:prstGeom prst="rect">
            <a:avLst/>
          </a:prstGeom>
        </p:spPr>
      </p:pic>
      <p:pic>
        <p:nvPicPr>
          <p:cNvPr id="5" name="図 4">
            <a:extLst>
              <a:ext uri="{FF2B5EF4-FFF2-40B4-BE49-F238E27FC236}">
                <a16:creationId xmlns:a16="http://schemas.microsoft.com/office/drawing/2014/main" id="{5A3FCD5E-A6ED-4DBE-9EA0-87472FFEE86E}"/>
              </a:ext>
            </a:extLst>
          </p:cNvPr>
          <p:cNvPicPr>
            <a:picLocks noChangeAspect="1"/>
          </p:cNvPicPr>
          <p:nvPr/>
        </p:nvPicPr>
        <p:blipFill>
          <a:blip r:embed="rId4"/>
          <a:stretch>
            <a:fillRect/>
          </a:stretch>
        </p:blipFill>
        <p:spPr>
          <a:xfrm>
            <a:off x="6359644" y="4017159"/>
            <a:ext cx="5191574" cy="2339191"/>
          </a:xfrm>
          <a:prstGeom prst="rect">
            <a:avLst/>
          </a:prstGeom>
        </p:spPr>
      </p:pic>
      <p:pic>
        <p:nvPicPr>
          <p:cNvPr id="6" name="図 5">
            <a:extLst>
              <a:ext uri="{FF2B5EF4-FFF2-40B4-BE49-F238E27FC236}">
                <a16:creationId xmlns:a16="http://schemas.microsoft.com/office/drawing/2014/main" id="{A5F86302-2D05-412F-B801-4B2FD34A2209}"/>
              </a:ext>
            </a:extLst>
          </p:cNvPr>
          <p:cNvPicPr>
            <a:picLocks noChangeAspect="1"/>
          </p:cNvPicPr>
          <p:nvPr/>
        </p:nvPicPr>
        <p:blipFill>
          <a:blip r:embed="rId5"/>
          <a:stretch>
            <a:fillRect/>
          </a:stretch>
        </p:blipFill>
        <p:spPr>
          <a:xfrm>
            <a:off x="479394" y="4438911"/>
            <a:ext cx="5616606" cy="1233920"/>
          </a:xfrm>
          <a:prstGeom prst="rect">
            <a:avLst/>
          </a:prstGeom>
        </p:spPr>
      </p:pic>
      <p:sp>
        <p:nvSpPr>
          <p:cNvPr id="8" name="スライド番号プレースホルダー 7">
            <a:extLst>
              <a:ext uri="{FF2B5EF4-FFF2-40B4-BE49-F238E27FC236}">
                <a16:creationId xmlns:a16="http://schemas.microsoft.com/office/drawing/2014/main" id="{C8B1B38B-FE88-451F-9389-3C95FCEF5F50}"/>
              </a:ext>
            </a:extLst>
          </p:cNvPr>
          <p:cNvSpPr>
            <a:spLocks noGrp="1"/>
          </p:cNvSpPr>
          <p:nvPr>
            <p:ph type="sldNum" sz="quarter" idx="12"/>
          </p:nvPr>
        </p:nvSpPr>
        <p:spPr/>
        <p:txBody>
          <a:bodyPr/>
          <a:lstStyle/>
          <a:p>
            <a:fld id="{EB8D0238-2D33-4F53-983D-7ECF5663BBA4}" type="slidenum">
              <a:rPr kumimoji="1" lang="ja-JP" altLang="en-US" smtClean="0"/>
              <a:t>11</a:t>
            </a:fld>
            <a:endParaRPr kumimoji="1" lang="ja-JP" altLang="en-US"/>
          </a:p>
        </p:txBody>
      </p:sp>
    </p:spTree>
    <p:extLst>
      <p:ext uri="{BB962C8B-B14F-4D97-AF65-F5344CB8AC3E}">
        <p14:creationId xmlns:p14="http://schemas.microsoft.com/office/powerpoint/2010/main" val="941149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9B5897-52F0-4B0A-AB3C-C9052EDC38A7}"/>
              </a:ext>
            </a:extLst>
          </p:cNvPr>
          <p:cNvSpPr>
            <a:spLocks noGrp="1"/>
          </p:cNvSpPr>
          <p:nvPr>
            <p:ph type="title"/>
          </p:nvPr>
        </p:nvSpPr>
        <p:spPr>
          <a:xfrm>
            <a:off x="633551" y="1944210"/>
            <a:ext cx="10515600" cy="2734322"/>
          </a:xfrm>
        </p:spPr>
        <p:txBody>
          <a:bodyPr>
            <a:normAutofit/>
          </a:bodyPr>
          <a:lstStyle/>
          <a:p>
            <a:pPr algn="ctr"/>
            <a:r>
              <a:rPr lang="ja-JP" altLang="en-US" sz="4000" dirty="0">
                <a:latin typeface="UD デジタル 教科書体 N-R" panose="02020400000000000000" pitchFamily="17" charset="-128"/>
                <a:ea typeface="UD デジタル 教科書体 N-R" panose="02020400000000000000" pitchFamily="17" charset="-128"/>
              </a:rPr>
              <a:t>２</a:t>
            </a:r>
            <a:r>
              <a:rPr kumimoji="1" lang="ja-JP" altLang="en-US" sz="4000" dirty="0">
                <a:latin typeface="UD デジタル 教科書体 N-R" panose="02020400000000000000" pitchFamily="17" charset="-128"/>
                <a:ea typeface="UD デジタル 教科書体 N-R" panose="02020400000000000000" pitchFamily="17" charset="-128"/>
              </a:rPr>
              <a:t>　成果目標に関する進捗状況</a:t>
            </a:r>
            <a:br>
              <a:rPr kumimoji="1" lang="en-US" altLang="ja-JP" sz="4000" dirty="0">
                <a:latin typeface="UD デジタル 教科書体 N-R" panose="02020400000000000000" pitchFamily="17" charset="-128"/>
                <a:ea typeface="UD デジタル 教科書体 N-R" panose="02020400000000000000" pitchFamily="17" charset="-128"/>
              </a:rPr>
            </a:br>
            <a:r>
              <a:rPr kumimoji="1" lang="ja-JP" altLang="en-US" sz="4000" dirty="0">
                <a:latin typeface="UD デジタル 教科書体 N-R" panose="02020400000000000000" pitchFamily="17" charset="-128"/>
                <a:ea typeface="UD デジタル 教科書体 N-R" panose="02020400000000000000" pitchFamily="17" charset="-128"/>
              </a:rPr>
              <a:t>　　　　　　　　　</a:t>
            </a:r>
            <a:r>
              <a:rPr kumimoji="1" lang="ja-JP" altLang="en-US" sz="2000" dirty="0">
                <a:latin typeface="UD デジタル 教科書体 N-R" panose="02020400000000000000" pitchFamily="17" charset="-128"/>
                <a:ea typeface="UD デジタル 教科書体 N-R" panose="02020400000000000000" pitchFamily="17" charset="-128"/>
              </a:rPr>
              <a:t>（計画書本編</a:t>
            </a:r>
            <a:r>
              <a:rPr kumimoji="1" lang="en-US" altLang="ja-JP" sz="2000" dirty="0">
                <a:latin typeface="UD デジタル 教科書体 N-R" panose="02020400000000000000" pitchFamily="17" charset="-128"/>
                <a:ea typeface="UD デジタル 教科書体 N-R" panose="02020400000000000000" pitchFamily="17" charset="-128"/>
              </a:rPr>
              <a:t>P19</a:t>
            </a:r>
            <a:r>
              <a:rPr kumimoji="1" lang="ja-JP" altLang="en-US" sz="2000" dirty="0">
                <a:latin typeface="UD デジタル 教科書体 N-R" panose="02020400000000000000" pitchFamily="17" charset="-128"/>
                <a:ea typeface="UD デジタル 教科書体 N-R" panose="02020400000000000000" pitchFamily="17" charset="-128"/>
              </a:rPr>
              <a:t>～</a:t>
            </a:r>
            <a:r>
              <a:rPr kumimoji="1" lang="en-US" altLang="ja-JP" sz="2000" dirty="0">
                <a:latin typeface="UD デジタル 教科書体 N-R" panose="02020400000000000000" pitchFamily="17" charset="-128"/>
                <a:ea typeface="UD デジタル 教科書体 N-R" panose="02020400000000000000" pitchFamily="17" charset="-128"/>
              </a:rPr>
              <a:t>P36</a:t>
            </a:r>
            <a:r>
              <a:rPr kumimoji="1" lang="ja-JP" altLang="en-US" sz="2000" dirty="0">
                <a:latin typeface="UD デジタル 教科書体 N-R" panose="02020400000000000000" pitchFamily="17" charset="-128"/>
                <a:ea typeface="UD デジタル 教科書体 N-R" panose="02020400000000000000" pitchFamily="17" charset="-128"/>
              </a:rPr>
              <a:t>）</a:t>
            </a:r>
          </a:p>
        </p:txBody>
      </p:sp>
      <p:sp>
        <p:nvSpPr>
          <p:cNvPr id="3" name="スライド番号プレースホルダー 2">
            <a:extLst>
              <a:ext uri="{FF2B5EF4-FFF2-40B4-BE49-F238E27FC236}">
                <a16:creationId xmlns:a16="http://schemas.microsoft.com/office/drawing/2014/main" id="{F8C94C0F-F919-486D-BF9D-22BBAE5BD8E6}"/>
              </a:ext>
            </a:extLst>
          </p:cNvPr>
          <p:cNvSpPr>
            <a:spLocks noGrp="1"/>
          </p:cNvSpPr>
          <p:nvPr>
            <p:ph type="sldNum" sz="quarter" idx="12"/>
          </p:nvPr>
        </p:nvSpPr>
        <p:spPr/>
        <p:txBody>
          <a:bodyPr/>
          <a:lstStyle/>
          <a:p>
            <a:fld id="{EB8D0238-2D33-4F53-983D-7ECF5663BBA4}" type="slidenum">
              <a:rPr kumimoji="1" lang="ja-JP" altLang="en-US" smtClean="0"/>
              <a:t>12</a:t>
            </a:fld>
            <a:endParaRPr kumimoji="1" lang="ja-JP" altLang="en-US"/>
          </a:p>
        </p:txBody>
      </p:sp>
    </p:spTree>
    <p:extLst>
      <p:ext uri="{BB962C8B-B14F-4D97-AF65-F5344CB8AC3E}">
        <p14:creationId xmlns:p14="http://schemas.microsoft.com/office/powerpoint/2010/main" val="3405871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字幕 2">
            <a:extLst>
              <a:ext uri="{FF2B5EF4-FFF2-40B4-BE49-F238E27FC236}">
                <a16:creationId xmlns:a16="http://schemas.microsoft.com/office/drawing/2014/main" id="{F1AFD8AE-5A30-4C0A-AAEE-4ED5931BCE90}"/>
              </a:ext>
            </a:extLst>
          </p:cNvPr>
          <p:cNvSpPr txBox="1">
            <a:spLocks/>
          </p:cNvSpPr>
          <p:nvPr/>
        </p:nvSpPr>
        <p:spPr>
          <a:xfrm>
            <a:off x="799268" y="707967"/>
            <a:ext cx="8840680" cy="108531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latin typeface="UD デジタル 教科書体 N-R" panose="02020400000000000000" pitchFamily="17" charset="-128"/>
                <a:ea typeface="UD デジタル 教科書体 N-R" panose="02020400000000000000" pitchFamily="17" charset="-128"/>
              </a:rPr>
              <a:t>第６期計画の成果目標に関する進捗状況</a:t>
            </a:r>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１</a:t>
            </a:r>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福祉計画の成果目標</a:t>
            </a:r>
          </a:p>
        </p:txBody>
      </p:sp>
      <p:pic>
        <p:nvPicPr>
          <p:cNvPr id="2" name="図 1">
            <a:extLst>
              <a:ext uri="{FF2B5EF4-FFF2-40B4-BE49-F238E27FC236}">
                <a16:creationId xmlns:a16="http://schemas.microsoft.com/office/drawing/2014/main" id="{B6440BC6-FBA3-4522-9237-7D93125342B9}"/>
              </a:ext>
            </a:extLst>
          </p:cNvPr>
          <p:cNvPicPr>
            <a:picLocks noChangeAspect="1"/>
          </p:cNvPicPr>
          <p:nvPr/>
        </p:nvPicPr>
        <p:blipFill>
          <a:blip r:embed="rId2"/>
          <a:stretch>
            <a:fillRect/>
          </a:stretch>
        </p:blipFill>
        <p:spPr>
          <a:xfrm>
            <a:off x="799267" y="1715573"/>
            <a:ext cx="10138021" cy="4434460"/>
          </a:xfrm>
          <a:prstGeom prst="rect">
            <a:avLst/>
          </a:prstGeom>
        </p:spPr>
      </p:pic>
      <p:sp>
        <p:nvSpPr>
          <p:cNvPr id="4" name="スライド番号プレースホルダー 3">
            <a:extLst>
              <a:ext uri="{FF2B5EF4-FFF2-40B4-BE49-F238E27FC236}">
                <a16:creationId xmlns:a16="http://schemas.microsoft.com/office/drawing/2014/main" id="{C8BF735F-1207-4E6E-BBE8-926FBD509401}"/>
              </a:ext>
            </a:extLst>
          </p:cNvPr>
          <p:cNvSpPr>
            <a:spLocks noGrp="1"/>
          </p:cNvSpPr>
          <p:nvPr>
            <p:ph type="sldNum" sz="quarter" idx="12"/>
          </p:nvPr>
        </p:nvSpPr>
        <p:spPr/>
        <p:txBody>
          <a:bodyPr/>
          <a:lstStyle/>
          <a:p>
            <a:fld id="{EB8D0238-2D33-4F53-983D-7ECF5663BBA4}" type="slidenum">
              <a:rPr kumimoji="1" lang="ja-JP" altLang="en-US" smtClean="0"/>
              <a:t>13</a:t>
            </a:fld>
            <a:endParaRPr kumimoji="1" lang="ja-JP" altLang="en-US"/>
          </a:p>
        </p:txBody>
      </p:sp>
    </p:spTree>
    <p:extLst>
      <p:ext uri="{BB962C8B-B14F-4D97-AF65-F5344CB8AC3E}">
        <p14:creationId xmlns:p14="http://schemas.microsoft.com/office/powerpoint/2010/main" val="357433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D0BDA0F0-8718-47C5-8BC1-9B95C1B7EF0D}"/>
              </a:ext>
            </a:extLst>
          </p:cNvPr>
          <p:cNvPicPr>
            <a:picLocks noChangeAspect="1"/>
          </p:cNvPicPr>
          <p:nvPr/>
        </p:nvPicPr>
        <p:blipFill>
          <a:blip r:embed="rId2"/>
          <a:stretch>
            <a:fillRect/>
          </a:stretch>
        </p:blipFill>
        <p:spPr>
          <a:xfrm>
            <a:off x="755118" y="1086552"/>
            <a:ext cx="10475133" cy="4355459"/>
          </a:xfrm>
          <a:prstGeom prst="rect">
            <a:avLst/>
          </a:prstGeom>
        </p:spPr>
      </p:pic>
      <p:sp>
        <p:nvSpPr>
          <p:cNvPr id="2" name="スライド番号プレースホルダー 1">
            <a:extLst>
              <a:ext uri="{FF2B5EF4-FFF2-40B4-BE49-F238E27FC236}">
                <a16:creationId xmlns:a16="http://schemas.microsoft.com/office/drawing/2014/main" id="{FE0726EA-D92D-49FE-B1FC-8E6EDD62EE33}"/>
              </a:ext>
            </a:extLst>
          </p:cNvPr>
          <p:cNvSpPr>
            <a:spLocks noGrp="1"/>
          </p:cNvSpPr>
          <p:nvPr>
            <p:ph type="sldNum" sz="quarter" idx="12"/>
          </p:nvPr>
        </p:nvSpPr>
        <p:spPr/>
        <p:txBody>
          <a:bodyPr/>
          <a:lstStyle/>
          <a:p>
            <a:fld id="{EB8D0238-2D33-4F53-983D-7ECF5663BBA4}" type="slidenum">
              <a:rPr kumimoji="1" lang="ja-JP" altLang="en-US" smtClean="0"/>
              <a:t>14</a:t>
            </a:fld>
            <a:endParaRPr kumimoji="1" lang="ja-JP" altLang="en-US"/>
          </a:p>
        </p:txBody>
      </p:sp>
    </p:spTree>
    <p:extLst>
      <p:ext uri="{BB962C8B-B14F-4D97-AF65-F5344CB8AC3E}">
        <p14:creationId xmlns:p14="http://schemas.microsoft.com/office/powerpoint/2010/main" val="1856052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77DC0C5-5856-48E3-91AD-E6A1C1C332B9}"/>
              </a:ext>
            </a:extLst>
          </p:cNvPr>
          <p:cNvPicPr>
            <a:picLocks noChangeAspect="1"/>
          </p:cNvPicPr>
          <p:nvPr/>
        </p:nvPicPr>
        <p:blipFill>
          <a:blip r:embed="rId2"/>
          <a:stretch>
            <a:fillRect/>
          </a:stretch>
        </p:blipFill>
        <p:spPr>
          <a:xfrm>
            <a:off x="565840" y="261521"/>
            <a:ext cx="10066020" cy="6477000"/>
          </a:xfrm>
          <a:prstGeom prst="rect">
            <a:avLst/>
          </a:prstGeom>
        </p:spPr>
      </p:pic>
      <p:sp>
        <p:nvSpPr>
          <p:cNvPr id="3" name="スライド番号プレースホルダー 2">
            <a:extLst>
              <a:ext uri="{FF2B5EF4-FFF2-40B4-BE49-F238E27FC236}">
                <a16:creationId xmlns:a16="http://schemas.microsoft.com/office/drawing/2014/main" id="{AE4AB918-349D-4891-BCF0-210B408B711F}"/>
              </a:ext>
            </a:extLst>
          </p:cNvPr>
          <p:cNvSpPr>
            <a:spLocks noGrp="1"/>
          </p:cNvSpPr>
          <p:nvPr>
            <p:ph type="sldNum" sz="quarter" idx="12"/>
          </p:nvPr>
        </p:nvSpPr>
        <p:spPr/>
        <p:txBody>
          <a:bodyPr/>
          <a:lstStyle/>
          <a:p>
            <a:fld id="{EB8D0238-2D33-4F53-983D-7ECF5663BBA4}" type="slidenum">
              <a:rPr kumimoji="1" lang="ja-JP" altLang="en-US" smtClean="0"/>
              <a:t>15</a:t>
            </a:fld>
            <a:endParaRPr kumimoji="1" lang="ja-JP" altLang="en-US"/>
          </a:p>
        </p:txBody>
      </p:sp>
    </p:spTree>
    <p:extLst>
      <p:ext uri="{BB962C8B-B14F-4D97-AF65-F5344CB8AC3E}">
        <p14:creationId xmlns:p14="http://schemas.microsoft.com/office/powerpoint/2010/main" val="928443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282E4AFB-8C58-41DE-855B-E5D03D6CBF55}"/>
              </a:ext>
            </a:extLst>
          </p:cNvPr>
          <p:cNvPicPr>
            <a:picLocks noChangeAspect="1"/>
          </p:cNvPicPr>
          <p:nvPr/>
        </p:nvPicPr>
        <p:blipFill>
          <a:blip r:embed="rId2"/>
          <a:stretch>
            <a:fillRect/>
          </a:stretch>
        </p:blipFill>
        <p:spPr>
          <a:xfrm>
            <a:off x="630238" y="97654"/>
            <a:ext cx="9972733" cy="6662691"/>
          </a:xfrm>
          <a:prstGeom prst="rect">
            <a:avLst/>
          </a:prstGeom>
        </p:spPr>
      </p:pic>
      <p:sp>
        <p:nvSpPr>
          <p:cNvPr id="2" name="スライド番号プレースホルダー 1">
            <a:extLst>
              <a:ext uri="{FF2B5EF4-FFF2-40B4-BE49-F238E27FC236}">
                <a16:creationId xmlns:a16="http://schemas.microsoft.com/office/drawing/2014/main" id="{E567CD9B-7B9C-4217-84BE-7D653DCC790B}"/>
              </a:ext>
            </a:extLst>
          </p:cNvPr>
          <p:cNvSpPr>
            <a:spLocks noGrp="1"/>
          </p:cNvSpPr>
          <p:nvPr>
            <p:ph type="sldNum" sz="quarter" idx="12"/>
          </p:nvPr>
        </p:nvSpPr>
        <p:spPr/>
        <p:txBody>
          <a:bodyPr/>
          <a:lstStyle/>
          <a:p>
            <a:fld id="{EB8D0238-2D33-4F53-983D-7ECF5663BBA4}" type="slidenum">
              <a:rPr kumimoji="1" lang="ja-JP" altLang="en-US" smtClean="0"/>
              <a:t>16</a:t>
            </a:fld>
            <a:endParaRPr kumimoji="1" lang="ja-JP" altLang="en-US"/>
          </a:p>
        </p:txBody>
      </p:sp>
    </p:spTree>
    <p:extLst>
      <p:ext uri="{BB962C8B-B14F-4D97-AF65-F5344CB8AC3E}">
        <p14:creationId xmlns:p14="http://schemas.microsoft.com/office/powerpoint/2010/main" val="719199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字幕 2">
            <a:extLst>
              <a:ext uri="{FF2B5EF4-FFF2-40B4-BE49-F238E27FC236}">
                <a16:creationId xmlns:a16="http://schemas.microsoft.com/office/drawing/2014/main" id="{F1AFD8AE-5A30-4C0A-AAEE-4ED5931BCE90}"/>
              </a:ext>
            </a:extLst>
          </p:cNvPr>
          <p:cNvSpPr txBox="1">
            <a:spLocks/>
          </p:cNvSpPr>
          <p:nvPr/>
        </p:nvSpPr>
        <p:spPr>
          <a:xfrm>
            <a:off x="568448" y="272961"/>
            <a:ext cx="8840680" cy="4283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２</a:t>
            </a:r>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児福祉計画の成果目標</a:t>
            </a:r>
          </a:p>
        </p:txBody>
      </p:sp>
      <p:pic>
        <p:nvPicPr>
          <p:cNvPr id="3" name="図 2">
            <a:extLst>
              <a:ext uri="{FF2B5EF4-FFF2-40B4-BE49-F238E27FC236}">
                <a16:creationId xmlns:a16="http://schemas.microsoft.com/office/drawing/2014/main" id="{FFD7A7F2-1B3F-4B2D-B8B3-5425430FBB70}"/>
              </a:ext>
            </a:extLst>
          </p:cNvPr>
          <p:cNvPicPr>
            <a:picLocks noChangeAspect="1"/>
          </p:cNvPicPr>
          <p:nvPr/>
        </p:nvPicPr>
        <p:blipFill>
          <a:blip r:embed="rId2"/>
          <a:stretch>
            <a:fillRect/>
          </a:stretch>
        </p:blipFill>
        <p:spPr>
          <a:xfrm>
            <a:off x="737364" y="550416"/>
            <a:ext cx="10279823" cy="6169315"/>
          </a:xfrm>
          <a:prstGeom prst="rect">
            <a:avLst/>
          </a:prstGeom>
        </p:spPr>
      </p:pic>
      <p:sp>
        <p:nvSpPr>
          <p:cNvPr id="4" name="スライド番号プレースホルダー 3">
            <a:extLst>
              <a:ext uri="{FF2B5EF4-FFF2-40B4-BE49-F238E27FC236}">
                <a16:creationId xmlns:a16="http://schemas.microsoft.com/office/drawing/2014/main" id="{4B86992D-8943-41F2-B86D-AD2FFE238F69}"/>
              </a:ext>
            </a:extLst>
          </p:cNvPr>
          <p:cNvSpPr>
            <a:spLocks noGrp="1"/>
          </p:cNvSpPr>
          <p:nvPr>
            <p:ph type="sldNum" sz="quarter" idx="12"/>
          </p:nvPr>
        </p:nvSpPr>
        <p:spPr/>
        <p:txBody>
          <a:bodyPr/>
          <a:lstStyle/>
          <a:p>
            <a:fld id="{EB8D0238-2D33-4F53-983D-7ECF5663BBA4}" type="slidenum">
              <a:rPr kumimoji="1" lang="ja-JP" altLang="en-US" smtClean="0"/>
              <a:t>17</a:t>
            </a:fld>
            <a:endParaRPr kumimoji="1" lang="ja-JP" altLang="en-US"/>
          </a:p>
        </p:txBody>
      </p:sp>
    </p:spTree>
    <p:extLst>
      <p:ext uri="{BB962C8B-B14F-4D97-AF65-F5344CB8AC3E}">
        <p14:creationId xmlns:p14="http://schemas.microsoft.com/office/powerpoint/2010/main" val="2054001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字幕 2">
            <a:extLst>
              <a:ext uri="{FF2B5EF4-FFF2-40B4-BE49-F238E27FC236}">
                <a16:creationId xmlns:a16="http://schemas.microsoft.com/office/drawing/2014/main" id="{F1AFD8AE-5A30-4C0A-AAEE-4ED5931BCE90}"/>
              </a:ext>
            </a:extLst>
          </p:cNvPr>
          <p:cNvSpPr txBox="1">
            <a:spLocks/>
          </p:cNvSpPr>
          <p:nvPr/>
        </p:nvSpPr>
        <p:spPr>
          <a:xfrm>
            <a:off x="577326" y="477148"/>
            <a:ext cx="8840680" cy="4283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３</a:t>
            </a:r>
            <a:r>
              <a:rPr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その他の成果目標</a:t>
            </a:r>
          </a:p>
        </p:txBody>
      </p:sp>
      <p:pic>
        <p:nvPicPr>
          <p:cNvPr id="4" name="図 3">
            <a:extLst>
              <a:ext uri="{FF2B5EF4-FFF2-40B4-BE49-F238E27FC236}">
                <a16:creationId xmlns:a16="http://schemas.microsoft.com/office/drawing/2014/main" id="{2A8B57BC-848E-4F67-9BAA-8EF7F5D39DD8}"/>
              </a:ext>
            </a:extLst>
          </p:cNvPr>
          <p:cNvPicPr>
            <a:picLocks noChangeAspect="1"/>
          </p:cNvPicPr>
          <p:nvPr/>
        </p:nvPicPr>
        <p:blipFill>
          <a:blip r:embed="rId2"/>
          <a:stretch>
            <a:fillRect/>
          </a:stretch>
        </p:blipFill>
        <p:spPr>
          <a:xfrm>
            <a:off x="577326" y="777875"/>
            <a:ext cx="10416540" cy="5943600"/>
          </a:xfrm>
          <a:prstGeom prst="rect">
            <a:avLst/>
          </a:prstGeom>
        </p:spPr>
      </p:pic>
      <p:sp>
        <p:nvSpPr>
          <p:cNvPr id="3" name="スライド番号プレースホルダー 2">
            <a:extLst>
              <a:ext uri="{FF2B5EF4-FFF2-40B4-BE49-F238E27FC236}">
                <a16:creationId xmlns:a16="http://schemas.microsoft.com/office/drawing/2014/main" id="{FA2D2107-B40A-4652-9BEE-6EB39AC442F0}"/>
              </a:ext>
            </a:extLst>
          </p:cNvPr>
          <p:cNvSpPr>
            <a:spLocks noGrp="1"/>
          </p:cNvSpPr>
          <p:nvPr>
            <p:ph type="sldNum" sz="quarter" idx="12"/>
          </p:nvPr>
        </p:nvSpPr>
        <p:spPr/>
        <p:txBody>
          <a:bodyPr/>
          <a:lstStyle/>
          <a:p>
            <a:fld id="{EB8D0238-2D33-4F53-983D-7ECF5663BBA4}" type="slidenum">
              <a:rPr kumimoji="1" lang="ja-JP" altLang="en-US" smtClean="0"/>
              <a:t>18</a:t>
            </a:fld>
            <a:endParaRPr kumimoji="1" lang="ja-JP" altLang="en-US"/>
          </a:p>
        </p:txBody>
      </p:sp>
    </p:spTree>
    <p:extLst>
      <p:ext uri="{BB962C8B-B14F-4D97-AF65-F5344CB8AC3E}">
        <p14:creationId xmlns:p14="http://schemas.microsoft.com/office/powerpoint/2010/main" val="416909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997876A-1E75-45D1-8BDD-E0C884643839}"/>
              </a:ext>
            </a:extLst>
          </p:cNvPr>
          <p:cNvPicPr>
            <a:picLocks noChangeAspect="1"/>
          </p:cNvPicPr>
          <p:nvPr/>
        </p:nvPicPr>
        <p:blipFill>
          <a:blip r:embed="rId2"/>
          <a:stretch>
            <a:fillRect/>
          </a:stretch>
        </p:blipFill>
        <p:spPr>
          <a:xfrm>
            <a:off x="816708" y="510540"/>
            <a:ext cx="10653242" cy="5836920"/>
          </a:xfrm>
          <a:prstGeom prst="rect">
            <a:avLst/>
          </a:prstGeom>
        </p:spPr>
      </p:pic>
      <p:sp>
        <p:nvSpPr>
          <p:cNvPr id="4" name="スライド番号プレースホルダー 3">
            <a:extLst>
              <a:ext uri="{FF2B5EF4-FFF2-40B4-BE49-F238E27FC236}">
                <a16:creationId xmlns:a16="http://schemas.microsoft.com/office/drawing/2014/main" id="{F84FCBFF-C681-48EE-A79E-CD0EFFA076F2}"/>
              </a:ext>
            </a:extLst>
          </p:cNvPr>
          <p:cNvSpPr>
            <a:spLocks noGrp="1"/>
          </p:cNvSpPr>
          <p:nvPr>
            <p:ph type="sldNum" sz="quarter" idx="12"/>
          </p:nvPr>
        </p:nvSpPr>
        <p:spPr/>
        <p:txBody>
          <a:bodyPr/>
          <a:lstStyle/>
          <a:p>
            <a:fld id="{EB8D0238-2D33-4F53-983D-7ECF5663BBA4}" type="slidenum">
              <a:rPr kumimoji="1" lang="ja-JP" altLang="en-US" smtClean="0"/>
              <a:t>19</a:t>
            </a:fld>
            <a:endParaRPr kumimoji="1" lang="ja-JP" altLang="en-US"/>
          </a:p>
        </p:txBody>
      </p:sp>
    </p:spTree>
    <p:extLst>
      <p:ext uri="{BB962C8B-B14F-4D97-AF65-F5344CB8AC3E}">
        <p14:creationId xmlns:p14="http://schemas.microsoft.com/office/powerpoint/2010/main" val="235988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447678" y="652465"/>
            <a:ext cx="10734675" cy="5856858"/>
          </a:xfrm>
        </p:spPr>
        <p:txBody>
          <a:bodyPr>
            <a:normAutofit/>
          </a:bodyPr>
          <a:lstStyle/>
          <a:p>
            <a:pPr algn="l"/>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上牧町第６期</a:t>
            </a:r>
            <a:r>
              <a:rPr lang="ja-JP" altLang="en-US" dirty="0" err="1">
                <a:latin typeface="UD デジタル 教科書体 N-R" panose="02020400000000000000" pitchFamily="17" charset="-128"/>
                <a:ea typeface="UD デジタル 教科書体 N-R" panose="02020400000000000000" pitchFamily="17" charset="-128"/>
              </a:rPr>
              <a:t>障がい</a:t>
            </a:r>
            <a:r>
              <a:rPr lang="ja-JP" altLang="en-US" dirty="0">
                <a:latin typeface="UD デジタル 教科書体 N-R" panose="02020400000000000000" pitchFamily="17" charset="-128"/>
                <a:ea typeface="UD デジタル 教科書体 N-R" panose="02020400000000000000" pitchFamily="17" charset="-128"/>
              </a:rPr>
              <a:t>福祉計画</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の策定（令和３年３月策定）</a:t>
            </a:r>
            <a:endParaRPr kumimoji="1" lang="en-US" altLang="ja-JP" dirty="0">
              <a:latin typeface="UD デジタル 教科書体 N-R" panose="02020400000000000000" pitchFamily="17" charset="-128"/>
              <a:ea typeface="UD デジタル 教科書体 N-R" panose="02020400000000000000" pitchFamily="17" charset="-128"/>
            </a:endParaRPr>
          </a:p>
          <a:p>
            <a:pPr algn="l"/>
            <a:r>
              <a:rPr lang="ja-JP" altLang="en-US" sz="1800" dirty="0">
                <a:solidFill>
                  <a:srgbClr val="FF0000"/>
                </a:solidFill>
                <a:latin typeface="UD デジタル 教科書体 N-R" panose="02020400000000000000" pitchFamily="17" charset="-128"/>
                <a:ea typeface="UD デジタル 教科書体 N-R" panose="02020400000000000000" pitchFamily="17" charset="-128"/>
              </a:rPr>
              <a:t>計画期間：令和３年度から令和５年度までの３年間</a:t>
            </a:r>
            <a:endParaRPr lang="en-US" altLang="ja-JP" sz="1800" dirty="0">
              <a:solidFill>
                <a:srgbClr val="FF0000"/>
              </a:solidFill>
              <a:latin typeface="UD デジタル 教科書体 N-R" panose="02020400000000000000" pitchFamily="17" charset="-128"/>
              <a:ea typeface="UD デジタル 教科書体 N-R" panose="02020400000000000000" pitchFamily="17" charset="-128"/>
            </a:endParaRPr>
          </a:p>
          <a:p>
            <a:pPr algn="l"/>
            <a:endParaRPr lang="en-US" altLang="ja-JP" dirty="0">
              <a:latin typeface="UD デジタル 教科書体 N-R" panose="02020400000000000000" pitchFamily="17" charset="-128"/>
              <a:ea typeface="UD デジタル 教科書体 N-R" panose="02020400000000000000" pitchFamily="17" charset="-128"/>
            </a:endParaRPr>
          </a:p>
          <a:p>
            <a:pPr algn="l"/>
            <a:endParaRPr lang="en-US" altLang="ja-JP" dirty="0">
              <a:latin typeface="UD デジタル 教科書体 N-R" panose="02020400000000000000" pitchFamily="17" charset="-128"/>
              <a:ea typeface="UD デジタル 教科書体 N-R" panose="02020400000000000000" pitchFamily="17" charset="-128"/>
            </a:endParaRPr>
          </a:p>
          <a:p>
            <a:pPr algn="l"/>
            <a:r>
              <a:rPr lang="en-US" altLang="ja-JP" sz="2000" dirty="0">
                <a:latin typeface="UD デジタル 教科書体 N-R" panose="02020400000000000000" pitchFamily="17" charset="-128"/>
                <a:ea typeface="UD デジタル 教科書体 N-R" panose="02020400000000000000" pitchFamily="17" charset="-128"/>
              </a:rPr>
              <a:t> </a:t>
            </a:r>
            <a:r>
              <a:rPr lang="ja-JP" altLang="en-US" sz="2000" dirty="0">
                <a:latin typeface="UD デジタル 教科書体 N-R" panose="02020400000000000000" pitchFamily="17" charset="-128"/>
                <a:ea typeface="UD デジタル 教科書体 N-R" panose="02020400000000000000" pitchFamily="17" charset="-128"/>
              </a:rPr>
              <a:t>　</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福祉サービス、相談支援及び地域生活支援事業の提供体制の確保に</a:t>
            </a:r>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ja-JP" altLang="en-US" sz="1800" dirty="0">
                <a:latin typeface="UD デジタル 教科書体 N-R" panose="02020400000000000000" pitchFamily="17" charset="-128"/>
                <a:ea typeface="UD デジタル 教科書体 N-R" panose="02020400000000000000" pitchFamily="17" charset="-128"/>
              </a:rPr>
              <a:t> 関する事項を明らかにする障害者総合支援法に基づく市町村計画</a:t>
            </a:r>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dirty="0">
              <a:latin typeface="UD デジタル 教科書体 N-R" panose="02020400000000000000" pitchFamily="17" charset="-128"/>
              <a:ea typeface="UD デジタル 教科書体 N-R" panose="02020400000000000000" pitchFamily="17" charset="-128"/>
            </a:endParaRPr>
          </a:p>
          <a:p>
            <a:pPr algn="l"/>
            <a:endParaRPr lang="en-US" altLang="ja-JP" dirty="0">
              <a:latin typeface="UD デジタル 教科書体 N-R" panose="02020400000000000000" pitchFamily="17" charset="-128"/>
              <a:ea typeface="UD デジタル 教科書体 N-R" panose="02020400000000000000" pitchFamily="17" charset="-128"/>
            </a:endParaRPr>
          </a:p>
          <a:p>
            <a:pPr algn="l"/>
            <a:r>
              <a:rPr lang="ja-JP" altLang="en-US" sz="2000" dirty="0">
                <a:latin typeface="UD デジタル 教科書体 N-R" panose="02020400000000000000" pitchFamily="17" charset="-128"/>
                <a:ea typeface="UD デジタル 教科書体 N-R" panose="02020400000000000000" pitchFamily="17" charset="-128"/>
              </a:rPr>
              <a:t> 　</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児の通所支援サービスをはじめ、地域療育支援体制の整備に関する</a:t>
            </a:r>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en-US" altLang="ja-JP" sz="1800" dirty="0">
                <a:latin typeface="UD デジタル 教科書体 N-R" panose="02020400000000000000" pitchFamily="17" charset="-128"/>
                <a:ea typeface="UD デジタル 教科書体 N-R" panose="02020400000000000000" pitchFamily="17" charset="-128"/>
              </a:rPr>
              <a:t> </a:t>
            </a:r>
            <a:r>
              <a:rPr lang="ja-JP" altLang="en-US" sz="1800" dirty="0">
                <a:latin typeface="UD デジタル 教科書体 N-R" panose="02020400000000000000" pitchFamily="17" charset="-128"/>
                <a:ea typeface="UD デジタル 教科書体 N-R" panose="02020400000000000000" pitchFamily="17" charset="-128"/>
              </a:rPr>
              <a:t>事項を明らかにする児童福祉法に基づく市町村計画</a:t>
            </a:r>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p:txBody>
      </p:sp>
      <p:sp>
        <p:nvSpPr>
          <p:cNvPr id="11" name="四角形: 角を丸くする 10">
            <a:extLst>
              <a:ext uri="{FF2B5EF4-FFF2-40B4-BE49-F238E27FC236}">
                <a16:creationId xmlns:a16="http://schemas.microsoft.com/office/drawing/2014/main" id="{EBA23681-F05B-4FCF-A888-A4FD6E5F1F12}"/>
              </a:ext>
            </a:extLst>
          </p:cNvPr>
          <p:cNvSpPr/>
          <p:nvPr/>
        </p:nvSpPr>
        <p:spPr>
          <a:xfrm>
            <a:off x="728662" y="1683545"/>
            <a:ext cx="2495550" cy="47625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字幕 2">
            <a:extLst>
              <a:ext uri="{FF2B5EF4-FFF2-40B4-BE49-F238E27FC236}">
                <a16:creationId xmlns:a16="http://schemas.microsoft.com/office/drawing/2014/main" id="{10C43EAC-2747-4721-9F5F-F8B7936F494A}"/>
              </a:ext>
            </a:extLst>
          </p:cNvPr>
          <p:cNvSpPr txBox="1">
            <a:spLocks/>
          </p:cNvSpPr>
          <p:nvPr/>
        </p:nvSpPr>
        <p:spPr>
          <a:xfrm>
            <a:off x="681036" y="1785436"/>
            <a:ext cx="2543176" cy="9191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2160"/>
              </a:lnSpc>
            </a:pPr>
            <a:r>
              <a:rPr lang="ja-JP" altLang="en-US" b="1" dirty="0" err="1">
                <a:latin typeface="UD デジタル 教科書体 N-R" panose="02020400000000000000" pitchFamily="17" charset="-128"/>
                <a:ea typeface="UD デジタル 教科書体 N-R" panose="02020400000000000000" pitchFamily="17" charset="-128"/>
              </a:rPr>
              <a:t>障がい</a:t>
            </a:r>
            <a:r>
              <a:rPr lang="ja-JP" altLang="en-US" b="1" dirty="0">
                <a:latin typeface="UD デジタル 教科書体 N-R" panose="02020400000000000000" pitchFamily="17" charset="-128"/>
                <a:ea typeface="UD デジタル 教科書体 N-R" panose="02020400000000000000" pitchFamily="17" charset="-128"/>
              </a:rPr>
              <a:t>福祉計画</a:t>
            </a:r>
          </a:p>
        </p:txBody>
      </p:sp>
      <p:sp>
        <p:nvSpPr>
          <p:cNvPr id="13" name="四角形: 角を丸くする 12">
            <a:extLst>
              <a:ext uri="{FF2B5EF4-FFF2-40B4-BE49-F238E27FC236}">
                <a16:creationId xmlns:a16="http://schemas.microsoft.com/office/drawing/2014/main" id="{AEDB0E8F-EA86-43D7-B2D0-F5B7979F3270}"/>
              </a:ext>
            </a:extLst>
          </p:cNvPr>
          <p:cNvSpPr/>
          <p:nvPr/>
        </p:nvSpPr>
        <p:spPr>
          <a:xfrm>
            <a:off x="728662" y="3342769"/>
            <a:ext cx="2955571" cy="47625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字幕 2">
            <a:extLst>
              <a:ext uri="{FF2B5EF4-FFF2-40B4-BE49-F238E27FC236}">
                <a16:creationId xmlns:a16="http://schemas.microsoft.com/office/drawing/2014/main" id="{AEF22B4F-A6C2-4E6C-8554-507B928B0D01}"/>
              </a:ext>
            </a:extLst>
          </p:cNvPr>
          <p:cNvSpPr txBox="1">
            <a:spLocks/>
          </p:cNvSpPr>
          <p:nvPr/>
        </p:nvSpPr>
        <p:spPr>
          <a:xfrm>
            <a:off x="329167" y="3427988"/>
            <a:ext cx="3714751" cy="9191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2160"/>
              </a:lnSpc>
            </a:pPr>
            <a:r>
              <a:rPr lang="ja-JP" altLang="en-US" b="1" dirty="0" err="1">
                <a:latin typeface="UD デジタル 教科書体 N-R" panose="02020400000000000000" pitchFamily="17" charset="-128"/>
                <a:ea typeface="UD デジタル 教科書体 N-R" panose="02020400000000000000" pitchFamily="17" charset="-128"/>
              </a:rPr>
              <a:t>障がい</a:t>
            </a:r>
            <a:r>
              <a:rPr lang="ja-JP" altLang="en-US" b="1" dirty="0">
                <a:latin typeface="UD デジタル 教科書体 N-R" panose="02020400000000000000" pitchFamily="17" charset="-128"/>
                <a:ea typeface="UD デジタル 教科書体 N-R" panose="02020400000000000000" pitchFamily="17" charset="-128"/>
              </a:rPr>
              <a:t>児福祉計画</a:t>
            </a:r>
          </a:p>
        </p:txBody>
      </p:sp>
      <p:sp>
        <p:nvSpPr>
          <p:cNvPr id="17" name="タイトル 1">
            <a:extLst>
              <a:ext uri="{FF2B5EF4-FFF2-40B4-BE49-F238E27FC236}">
                <a16:creationId xmlns:a16="http://schemas.microsoft.com/office/drawing/2014/main" id="{696CA02B-FAEB-40F6-BCEB-227CBA032655}"/>
              </a:ext>
            </a:extLst>
          </p:cNvPr>
          <p:cNvSpPr txBox="1">
            <a:spLocks/>
          </p:cNvSpPr>
          <p:nvPr/>
        </p:nvSpPr>
        <p:spPr>
          <a:xfrm>
            <a:off x="577048" y="4706724"/>
            <a:ext cx="8211845" cy="91915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ja-JP" altLang="en-US" sz="2400" dirty="0">
                <a:solidFill>
                  <a:srgbClr val="FF0000"/>
                </a:solidFill>
                <a:latin typeface="UD デジタル 教科書体 N-R" panose="02020400000000000000" pitchFamily="17" charset="-128"/>
                <a:ea typeface="UD デジタル 教科書体 N-R" panose="02020400000000000000" pitchFamily="17" charset="-128"/>
              </a:rPr>
              <a:t>～両計画を上牧町</a:t>
            </a:r>
            <a:r>
              <a:rPr lang="ja-JP" altLang="en-US" sz="2400" dirty="0" err="1">
                <a:solidFill>
                  <a:srgbClr val="FF0000"/>
                </a:solidFill>
                <a:latin typeface="UD デジタル 教科書体 N-R" panose="02020400000000000000" pitchFamily="17" charset="-128"/>
                <a:ea typeface="UD デジタル 教科書体 N-R" panose="02020400000000000000" pitchFamily="17" charset="-128"/>
              </a:rPr>
              <a:t>障がい</a:t>
            </a:r>
            <a:r>
              <a:rPr lang="ja-JP" altLang="en-US" sz="2400" dirty="0">
                <a:solidFill>
                  <a:srgbClr val="FF0000"/>
                </a:solidFill>
                <a:latin typeface="UD デジタル 教科書体 N-R" panose="02020400000000000000" pitchFamily="17" charset="-128"/>
                <a:ea typeface="UD デジタル 教科書体 N-R" panose="02020400000000000000" pitchFamily="17" charset="-128"/>
              </a:rPr>
              <a:t>福祉計画として一体的に策定～</a:t>
            </a:r>
          </a:p>
        </p:txBody>
      </p:sp>
      <p:pic>
        <p:nvPicPr>
          <p:cNvPr id="4" name="図 3">
            <a:extLst>
              <a:ext uri="{FF2B5EF4-FFF2-40B4-BE49-F238E27FC236}">
                <a16:creationId xmlns:a16="http://schemas.microsoft.com/office/drawing/2014/main" id="{76164F49-EC4D-47BC-B660-082DE8CBDE63}"/>
              </a:ext>
            </a:extLst>
          </p:cNvPr>
          <p:cNvPicPr>
            <a:picLocks noChangeAspect="1"/>
          </p:cNvPicPr>
          <p:nvPr/>
        </p:nvPicPr>
        <p:blipFill>
          <a:blip r:embed="rId2"/>
          <a:stretch>
            <a:fillRect/>
          </a:stretch>
        </p:blipFill>
        <p:spPr>
          <a:xfrm>
            <a:off x="8668151" y="1446087"/>
            <a:ext cx="3282349" cy="4745865"/>
          </a:xfrm>
          <a:prstGeom prst="rect">
            <a:avLst/>
          </a:prstGeom>
          <a:effectLst>
            <a:outerShdw blurRad="63500" sx="102000" sy="102000" algn="ctr" rotWithShape="0">
              <a:prstClr val="black">
                <a:alpha val="40000"/>
              </a:prstClr>
            </a:outerShdw>
          </a:effectLst>
        </p:spPr>
      </p:pic>
      <p:sp>
        <p:nvSpPr>
          <p:cNvPr id="5" name="正方形/長方形 4">
            <a:extLst>
              <a:ext uri="{FF2B5EF4-FFF2-40B4-BE49-F238E27FC236}">
                <a16:creationId xmlns:a16="http://schemas.microsoft.com/office/drawing/2014/main" id="{0DDC5CA2-F630-4B4B-8C3D-D542B006510B}"/>
              </a:ext>
            </a:extLst>
          </p:cNvPr>
          <p:cNvSpPr/>
          <p:nvPr/>
        </p:nvSpPr>
        <p:spPr>
          <a:xfrm>
            <a:off x="3048000" y="3116094"/>
            <a:ext cx="6096000" cy="625812"/>
          </a:xfrm>
          <a:prstGeom prst="rect">
            <a:avLst/>
          </a:prstGeom>
        </p:spPr>
        <p:txBody>
          <a:bodyPr>
            <a:spAutoFit/>
          </a:bodyPr>
          <a:lstStyle/>
          <a:p>
            <a:pPr algn="ctr">
              <a:lnSpc>
                <a:spcPts val="2000"/>
              </a:lnSpc>
              <a:spcAft>
                <a:spcPts val="0"/>
              </a:spcAft>
            </a:pPr>
            <a:r>
              <a:rPr lang="ja-JP" altLang="ja-JP" kern="100" dirty="0">
                <a:latin typeface="Century" panose="02040604050505020304" pitchFamily="18" charset="0"/>
                <a:ea typeface="UD デジタル 教科書体 NK-R" panose="02020400000000000000" pitchFamily="18" charset="-128"/>
                <a:cs typeface="Meiryo UI" panose="020B0604030504040204" pitchFamily="50" charset="-128"/>
              </a:rPr>
              <a:t>令和４年度上牧町第６期</a:t>
            </a:r>
            <a:r>
              <a:rPr lang="ja-JP" altLang="ja-JP" kern="100" dirty="0" err="1">
                <a:latin typeface="Century" panose="02040604050505020304" pitchFamily="18" charset="0"/>
                <a:ea typeface="UD デジタル 教科書体 NK-R" panose="02020400000000000000" pitchFamily="18" charset="-128"/>
                <a:cs typeface="Meiryo UI" panose="020B0604030504040204" pitchFamily="50" charset="-128"/>
              </a:rPr>
              <a:t>障がい</a:t>
            </a:r>
            <a:r>
              <a:rPr lang="ja-JP" altLang="ja-JP" kern="100" dirty="0">
                <a:latin typeface="Century" panose="02040604050505020304" pitchFamily="18" charset="0"/>
                <a:ea typeface="UD デジタル 教科書体 NK-R" panose="02020400000000000000" pitchFamily="18" charset="-128"/>
                <a:cs typeface="Meiryo UI" panose="020B0604030504040204" pitchFamily="50" charset="-128"/>
              </a:rPr>
              <a:t>福祉計画策定委員会</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100" dirty="0">
                <a:ea typeface="UD デジタル 教科書体 NK-R" panose="02020400000000000000" pitchFamily="18" charset="-128"/>
                <a:cs typeface="Meiryo UI" panose="020B0604030504040204" pitchFamily="50" charset="-128"/>
              </a:rPr>
              <a:t>（検証）</a:t>
            </a:r>
            <a:endParaRPr lang="ja-JP" altLang="en-US" dirty="0"/>
          </a:p>
        </p:txBody>
      </p:sp>
      <p:sp>
        <p:nvSpPr>
          <p:cNvPr id="6" name="スライド番号プレースホルダー 5">
            <a:extLst>
              <a:ext uri="{FF2B5EF4-FFF2-40B4-BE49-F238E27FC236}">
                <a16:creationId xmlns:a16="http://schemas.microsoft.com/office/drawing/2014/main" id="{069E73DD-C1F8-4F03-88C2-7E70650720ED}"/>
              </a:ext>
            </a:extLst>
          </p:cNvPr>
          <p:cNvSpPr>
            <a:spLocks noGrp="1"/>
          </p:cNvSpPr>
          <p:nvPr>
            <p:ph type="sldNum" sz="quarter" idx="12"/>
          </p:nvPr>
        </p:nvSpPr>
        <p:spPr/>
        <p:txBody>
          <a:bodyPr/>
          <a:lstStyle/>
          <a:p>
            <a:fld id="{EB8D0238-2D33-4F53-983D-7ECF5663BBA4}" type="slidenum">
              <a:rPr kumimoji="1" lang="ja-JP" altLang="en-US" smtClean="0"/>
              <a:t>2</a:t>
            </a:fld>
            <a:endParaRPr kumimoji="1" lang="ja-JP" altLang="en-US"/>
          </a:p>
        </p:txBody>
      </p:sp>
    </p:spTree>
    <p:extLst>
      <p:ext uri="{BB962C8B-B14F-4D97-AF65-F5344CB8AC3E}">
        <p14:creationId xmlns:p14="http://schemas.microsoft.com/office/powerpoint/2010/main" val="574927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9B5897-52F0-4B0A-AB3C-C9052EDC38A7}"/>
              </a:ext>
            </a:extLst>
          </p:cNvPr>
          <p:cNvSpPr>
            <a:spLocks noGrp="1"/>
          </p:cNvSpPr>
          <p:nvPr>
            <p:ph type="title"/>
          </p:nvPr>
        </p:nvSpPr>
        <p:spPr>
          <a:xfrm>
            <a:off x="693937" y="1926455"/>
            <a:ext cx="10804125" cy="2734322"/>
          </a:xfrm>
        </p:spPr>
        <p:txBody>
          <a:bodyPr>
            <a:normAutofit/>
          </a:bodyPr>
          <a:lstStyle/>
          <a:p>
            <a:pPr algn="ctr"/>
            <a:r>
              <a:rPr kumimoji="1" lang="ja-JP" altLang="en-US" sz="4000" dirty="0">
                <a:latin typeface="UD デジタル 教科書体 N-R" panose="02020400000000000000" pitchFamily="17" charset="-128"/>
                <a:ea typeface="UD デジタル 教科書体 N-R" panose="02020400000000000000" pitchFamily="17" charset="-128"/>
              </a:rPr>
              <a:t>３　障がい（児）福祉サービスの実績状況</a:t>
            </a:r>
            <a:br>
              <a:rPr kumimoji="1" lang="en-US" altLang="ja-JP" sz="4000" dirty="0">
                <a:latin typeface="UD デジタル 教科書体 N-R" panose="02020400000000000000" pitchFamily="17" charset="-128"/>
                <a:ea typeface="UD デジタル 教科書体 N-R" panose="02020400000000000000" pitchFamily="17" charset="-128"/>
              </a:rPr>
            </a:br>
            <a:r>
              <a:rPr kumimoji="1" lang="ja-JP" altLang="en-US" sz="4000" dirty="0">
                <a:latin typeface="UD デジタル 教科書体 N-R" panose="02020400000000000000" pitchFamily="17" charset="-128"/>
                <a:ea typeface="UD デジタル 教科書体 N-R" panose="02020400000000000000" pitchFamily="17" charset="-128"/>
              </a:rPr>
              <a:t>　　　　　　　　　　　　　　</a:t>
            </a:r>
            <a:r>
              <a:rPr kumimoji="1" lang="ja-JP" altLang="en-US" sz="2000" dirty="0">
                <a:latin typeface="UD デジタル 教科書体 N-R" panose="02020400000000000000" pitchFamily="17" charset="-128"/>
                <a:ea typeface="UD デジタル 教科書体 N-R" panose="02020400000000000000" pitchFamily="17" charset="-128"/>
              </a:rPr>
              <a:t>（計画書本編</a:t>
            </a:r>
            <a:r>
              <a:rPr kumimoji="1" lang="en-US" altLang="ja-JP" sz="2000" dirty="0">
                <a:latin typeface="UD デジタル 教科書体 N-R" panose="02020400000000000000" pitchFamily="17" charset="-128"/>
                <a:ea typeface="UD デジタル 教科書体 N-R" panose="02020400000000000000" pitchFamily="17" charset="-128"/>
              </a:rPr>
              <a:t>P37</a:t>
            </a:r>
            <a:r>
              <a:rPr kumimoji="1" lang="ja-JP" altLang="en-US" sz="2000" dirty="0">
                <a:latin typeface="UD デジタル 教科書体 N-R" panose="02020400000000000000" pitchFamily="17" charset="-128"/>
                <a:ea typeface="UD デジタル 教科書体 N-R" panose="02020400000000000000" pitchFamily="17" charset="-128"/>
              </a:rPr>
              <a:t>～</a:t>
            </a:r>
            <a:r>
              <a:rPr kumimoji="1" lang="en-US" altLang="ja-JP" sz="2000" dirty="0">
                <a:latin typeface="UD デジタル 教科書体 N-R" panose="02020400000000000000" pitchFamily="17" charset="-128"/>
                <a:ea typeface="UD デジタル 教科書体 N-R" panose="02020400000000000000" pitchFamily="17" charset="-128"/>
              </a:rPr>
              <a:t>P54</a:t>
            </a:r>
            <a:r>
              <a:rPr kumimoji="1" lang="ja-JP" altLang="en-US" sz="2000" dirty="0">
                <a:latin typeface="UD デジタル 教科書体 N-R" panose="02020400000000000000" pitchFamily="17" charset="-128"/>
                <a:ea typeface="UD デジタル 教科書体 N-R" panose="02020400000000000000" pitchFamily="17" charset="-128"/>
              </a:rPr>
              <a:t>）</a:t>
            </a:r>
          </a:p>
        </p:txBody>
      </p:sp>
      <p:sp>
        <p:nvSpPr>
          <p:cNvPr id="3" name="スライド番号プレースホルダー 2">
            <a:extLst>
              <a:ext uri="{FF2B5EF4-FFF2-40B4-BE49-F238E27FC236}">
                <a16:creationId xmlns:a16="http://schemas.microsoft.com/office/drawing/2014/main" id="{6B612D5A-5984-443E-A3CF-C0AF8077674A}"/>
              </a:ext>
            </a:extLst>
          </p:cNvPr>
          <p:cNvSpPr>
            <a:spLocks noGrp="1"/>
          </p:cNvSpPr>
          <p:nvPr>
            <p:ph type="sldNum" sz="quarter" idx="12"/>
          </p:nvPr>
        </p:nvSpPr>
        <p:spPr/>
        <p:txBody>
          <a:bodyPr/>
          <a:lstStyle/>
          <a:p>
            <a:fld id="{EB8D0238-2D33-4F53-983D-7ECF5663BBA4}" type="slidenum">
              <a:rPr kumimoji="1" lang="ja-JP" altLang="en-US" smtClean="0"/>
              <a:t>20</a:t>
            </a:fld>
            <a:endParaRPr kumimoji="1" lang="ja-JP" altLang="en-US"/>
          </a:p>
        </p:txBody>
      </p:sp>
    </p:spTree>
    <p:extLst>
      <p:ext uri="{BB962C8B-B14F-4D97-AF65-F5344CB8AC3E}">
        <p14:creationId xmlns:p14="http://schemas.microsoft.com/office/powerpoint/2010/main" val="3801369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639192"/>
            <a:ext cx="10734675" cy="6027938"/>
          </a:xfrm>
        </p:spPr>
        <p:txBody>
          <a:bodyPr>
            <a:normAutofit/>
          </a:bodyPr>
          <a:lstStyle/>
          <a:p>
            <a:pPr algn="l"/>
            <a:r>
              <a:rPr kumimoji="1" lang="ja-JP" altLang="en-US" sz="1800" dirty="0">
                <a:latin typeface="UD デジタル 教科書体 N-R" panose="02020400000000000000" pitchFamily="17" charset="-128"/>
                <a:ea typeface="UD デジタル 教科書体 N-R" panose="02020400000000000000" pitchFamily="17" charset="-128"/>
              </a:rPr>
              <a:t>１　障がい（児）福祉サービス受給者の状況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ja-JP" altLang="en-US"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5" name="図 4">
            <a:extLst>
              <a:ext uri="{FF2B5EF4-FFF2-40B4-BE49-F238E27FC236}">
                <a16:creationId xmlns:a16="http://schemas.microsoft.com/office/drawing/2014/main" id="{B048A825-AA0E-4A1A-BD65-DF44C33AE100}"/>
              </a:ext>
            </a:extLst>
          </p:cNvPr>
          <p:cNvPicPr>
            <a:picLocks noChangeAspect="1"/>
          </p:cNvPicPr>
          <p:nvPr/>
        </p:nvPicPr>
        <p:blipFill>
          <a:blip r:embed="rId2"/>
          <a:stretch>
            <a:fillRect/>
          </a:stretch>
        </p:blipFill>
        <p:spPr>
          <a:xfrm>
            <a:off x="1017162" y="1028774"/>
            <a:ext cx="10471998" cy="5248774"/>
          </a:xfrm>
          <a:prstGeom prst="rect">
            <a:avLst/>
          </a:prstGeom>
        </p:spPr>
      </p:pic>
      <p:sp>
        <p:nvSpPr>
          <p:cNvPr id="4" name="スライド番号プレースホルダー 3">
            <a:extLst>
              <a:ext uri="{FF2B5EF4-FFF2-40B4-BE49-F238E27FC236}">
                <a16:creationId xmlns:a16="http://schemas.microsoft.com/office/drawing/2014/main" id="{9B98DF06-10B8-4C40-B6FE-AAF049B1B890}"/>
              </a:ext>
            </a:extLst>
          </p:cNvPr>
          <p:cNvSpPr>
            <a:spLocks noGrp="1"/>
          </p:cNvSpPr>
          <p:nvPr>
            <p:ph type="sldNum" sz="quarter" idx="12"/>
          </p:nvPr>
        </p:nvSpPr>
        <p:spPr/>
        <p:txBody>
          <a:bodyPr/>
          <a:lstStyle/>
          <a:p>
            <a:fld id="{EB8D0238-2D33-4F53-983D-7ECF5663BBA4}" type="slidenum">
              <a:rPr kumimoji="1" lang="ja-JP" altLang="en-US" smtClean="0"/>
              <a:t>21</a:t>
            </a:fld>
            <a:endParaRPr kumimoji="1" lang="ja-JP" altLang="en-US"/>
          </a:p>
        </p:txBody>
      </p:sp>
    </p:spTree>
    <p:extLst>
      <p:ext uri="{BB962C8B-B14F-4D97-AF65-F5344CB8AC3E}">
        <p14:creationId xmlns:p14="http://schemas.microsoft.com/office/powerpoint/2010/main" val="1067175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F37CA70-993E-4A1C-8566-491446DD3518}"/>
              </a:ext>
            </a:extLst>
          </p:cNvPr>
          <p:cNvPicPr>
            <a:picLocks noChangeAspect="1"/>
          </p:cNvPicPr>
          <p:nvPr/>
        </p:nvPicPr>
        <p:blipFill>
          <a:blip r:embed="rId2"/>
          <a:stretch>
            <a:fillRect/>
          </a:stretch>
        </p:blipFill>
        <p:spPr>
          <a:xfrm>
            <a:off x="1443249" y="0"/>
            <a:ext cx="9174443" cy="6682740"/>
          </a:xfrm>
          <a:prstGeom prst="rect">
            <a:avLst/>
          </a:prstGeom>
        </p:spPr>
      </p:pic>
      <p:sp>
        <p:nvSpPr>
          <p:cNvPr id="3" name="スライド番号プレースホルダー 2">
            <a:extLst>
              <a:ext uri="{FF2B5EF4-FFF2-40B4-BE49-F238E27FC236}">
                <a16:creationId xmlns:a16="http://schemas.microsoft.com/office/drawing/2014/main" id="{D5757857-5E2D-46F4-9AFB-A1D6627442CD}"/>
              </a:ext>
            </a:extLst>
          </p:cNvPr>
          <p:cNvSpPr>
            <a:spLocks noGrp="1"/>
          </p:cNvSpPr>
          <p:nvPr>
            <p:ph type="sldNum" sz="quarter" idx="12"/>
          </p:nvPr>
        </p:nvSpPr>
        <p:spPr/>
        <p:txBody>
          <a:bodyPr/>
          <a:lstStyle/>
          <a:p>
            <a:fld id="{EB8D0238-2D33-4F53-983D-7ECF5663BBA4}" type="slidenum">
              <a:rPr kumimoji="1" lang="ja-JP" altLang="en-US" smtClean="0"/>
              <a:t>22</a:t>
            </a:fld>
            <a:endParaRPr kumimoji="1" lang="ja-JP" altLang="en-US"/>
          </a:p>
        </p:txBody>
      </p:sp>
    </p:spTree>
    <p:extLst>
      <p:ext uri="{BB962C8B-B14F-4D97-AF65-F5344CB8AC3E}">
        <p14:creationId xmlns:p14="http://schemas.microsoft.com/office/powerpoint/2010/main" val="2730110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472544"/>
            <a:ext cx="10734675" cy="6194586"/>
          </a:xfrm>
        </p:spPr>
        <p:txBody>
          <a:bodyPr>
            <a:normAutofit/>
          </a:bodyPr>
          <a:lstStyle/>
          <a:p>
            <a:pPr algn="l"/>
            <a:r>
              <a:rPr lang="ja-JP" altLang="en-US" sz="1800" dirty="0">
                <a:latin typeface="UD デジタル 教科書体 N-R" panose="02020400000000000000" pitchFamily="17" charset="-128"/>
                <a:ea typeface="UD デジタル 教科書体 N-R" panose="02020400000000000000" pitchFamily="17" charset="-128"/>
              </a:rPr>
              <a:t>２</a:t>
            </a:r>
            <a:r>
              <a:rPr kumimoji="1" lang="ja-JP" altLang="en-US" sz="1800" dirty="0">
                <a:latin typeface="UD デジタル 教科書体 N-R" panose="02020400000000000000" pitchFamily="17" charset="-128"/>
                <a:ea typeface="UD デジタル 教科書体 N-R" panose="02020400000000000000" pitchFamily="17" charset="-128"/>
              </a:rPr>
              <a:t>　</a:t>
            </a:r>
            <a:r>
              <a:rPr kumimoji="1" lang="ja-JP" altLang="en-US" sz="1800" dirty="0" err="1">
                <a:latin typeface="UD デジタル 教科書体 N-R" panose="02020400000000000000" pitchFamily="17" charset="-128"/>
                <a:ea typeface="UD デジタル 教科書体 N-R" panose="02020400000000000000" pitchFamily="17" charset="-128"/>
              </a:rPr>
              <a:t>障がい</a:t>
            </a:r>
            <a:r>
              <a:rPr kumimoji="1" lang="ja-JP" altLang="en-US" sz="1800" dirty="0">
                <a:latin typeface="UD デジタル 教科書体 N-R" panose="02020400000000000000" pitchFamily="17" charset="-128"/>
                <a:ea typeface="UD デジタル 教科書体 N-R" panose="02020400000000000000" pitchFamily="17" charset="-128"/>
              </a:rPr>
              <a:t>福祉サービスの実績状況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（サービス量の実績状況）</a:t>
            </a:r>
            <a:endParaRPr lang="en-US" altLang="ja-JP" sz="1600" dirty="0">
              <a:latin typeface="UD デジタル 教科書体 N-R" panose="02020400000000000000" pitchFamily="17" charset="-128"/>
              <a:ea typeface="UD デジタル 教科書体 N-R" panose="02020400000000000000" pitchFamily="17" charset="-128"/>
            </a:endParaRPr>
          </a:p>
          <a:p>
            <a:pPr algn="l"/>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600" dirty="0">
                <a:latin typeface="UD デジタル 教科書体 N-R" panose="02020400000000000000" pitchFamily="17" charset="-128"/>
                <a:ea typeface="UD デジタル 教科書体 N-R" panose="02020400000000000000" pitchFamily="17" charset="-128"/>
              </a:rPr>
              <a:t>居宅介護、行動援護サービスについて増加傾向にあり、利用者数・時間数ともに今後も増加していくことが</a:t>
            </a:r>
            <a:endParaRPr lang="en-US" altLang="ja-JP" sz="16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見込まれます。</a:t>
            </a:r>
            <a:endParaRPr kumimoji="1" lang="en-US" altLang="ja-JP" sz="1600" dirty="0">
              <a:latin typeface="UD デジタル 教科書体 N-R" panose="02020400000000000000" pitchFamily="17" charset="-128"/>
              <a:ea typeface="UD デジタル 教科書体 N-R" panose="02020400000000000000" pitchFamily="17" charset="-128"/>
            </a:endParaRPr>
          </a:p>
          <a:p>
            <a:pPr algn="l"/>
            <a:endParaRPr lang="ja-JP" altLang="en-US"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6" name="図 5">
            <a:extLst>
              <a:ext uri="{FF2B5EF4-FFF2-40B4-BE49-F238E27FC236}">
                <a16:creationId xmlns:a16="http://schemas.microsoft.com/office/drawing/2014/main" id="{732FD758-B0FF-49B7-98F8-64ECB1F17B67}"/>
              </a:ext>
            </a:extLst>
          </p:cNvPr>
          <p:cNvPicPr>
            <a:picLocks noChangeAspect="1"/>
          </p:cNvPicPr>
          <p:nvPr/>
        </p:nvPicPr>
        <p:blipFill>
          <a:blip r:embed="rId2"/>
          <a:stretch>
            <a:fillRect/>
          </a:stretch>
        </p:blipFill>
        <p:spPr>
          <a:xfrm>
            <a:off x="1101090" y="944621"/>
            <a:ext cx="9989820" cy="3512820"/>
          </a:xfrm>
          <a:prstGeom prst="rect">
            <a:avLst/>
          </a:prstGeom>
        </p:spPr>
      </p:pic>
      <p:sp>
        <p:nvSpPr>
          <p:cNvPr id="4" name="スライド番号プレースホルダー 3">
            <a:extLst>
              <a:ext uri="{FF2B5EF4-FFF2-40B4-BE49-F238E27FC236}">
                <a16:creationId xmlns:a16="http://schemas.microsoft.com/office/drawing/2014/main" id="{0AFFB3BB-6602-47BF-A005-6ED16AA653E2}"/>
              </a:ext>
            </a:extLst>
          </p:cNvPr>
          <p:cNvSpPr>
            <a:spLocks noGrp="1"/>
          </p:cNvSpPr>
          <p:nvPr>
            <p:ph type="sldNum" sz="quarter" idx="12"/>
          </p:nvPr>
        </p:nvSpPr>
        <p:spPr/>
        <p:txBody>
          <a:bodyPr/>
          <a:lstStyle/>
          <a:p>
            <a:fld id="{EB8D0238-2D33-4F53-983D-7ECF5663BBA4}" type="slidenum">
              <a:rPr kumimoji="1" lang="ja-JP" altLang="en-US" smtClean="0"/>
              <a:t>23</a:t>
            </a:fld>
            <a:endParaRPr kumimoji="1" lang="ja-JP" altLang="en-US"/>
          </a:p>
        </p:txBody>
      </p:sp>
    </p:spTree>
    <p:extLst>
      <p:ext uri="{BB962C8B-B14F-4D97-AF65-F5344CB8AC3E}">
        <p14:creationId xmlns:p14="http://schemas.microsoft.com/office/powerpoint/2010/main" val="880675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8B78C88-A7F7-4726-96DB-D06FBDAB6D9B}"/>
              </a:ext>
            </a:extLst>
          </p:cNvPr>
          <p:cNvPicPr>
            <a:picLocks noChangeAspect="1"/>
          </p:cNvPicPr>
          <p:nvPr/>
        </p:nvPicPr>
        <p:blipFill>
          <a:blip r:embed="rId2"/>
          <a:stretch>
            <a:fillRect/>
          </a:stretch>
        </p:blipFill>
        <p:spPr>
          <a:xfrm>
            <a:off x="1021191" y="552043"/>
            <a:ext cx="9989820" cy="4511040"/>
          </a:xfrm>
          <a:prstGeom prst="rect">
            <a:avLst/>
          </a:prstGeom>
        </p:spPr>
      </p:pic>
      <p:sp>
        <p:nvSpPr>
          <p:cNvPr id="3" name="字幕 2">
            <a:extLst>
              <a:ext uri="{FF2B5EF4-FFF2-40B4-BE49-F238E27FC236}">
                <a16:creationId xmlns:a16="http://schemas.microsoft.com/office/drawing/2014/main" id="{6509D22A-8454-425D-86B4-B04A19017405}"/>
              </a:ext>
            </a:extLst>
          </p:cNvPr>
          <p:cNvSpPr>
            <a:spLocks noGrp="1"/>
          </p:cNvSpPr>
          <p:nvPr>
            <p:ph type="subTitle" idx="1"/>
          </p:nvPr>
        </p:nvSpPr>
        <p:spPr>
          <a:xfrm>
            <a:off x="728662" y="4772930"/>
            <a:ext cx="10734675" cy="1544716"/>
          </a:xfrm>
        </p:spPr>
        <p:txBody>
          <a:bodyPr>
            <a:normAutofit/>
          </a:bodyPr>
          <a:lstStyle/>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（サービス量の実績状況）</a:t>
            </a:r>
            <a:endParaRPr lang="en-US" altLang="ja-JP" sz="16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日中活動系サービスの利用については概ね増加傾向にあります。就労継続</a:t>
            </a:r>
            <a:r>
              <a:rPr lang="en-US" altLang="ja-JP" sz="1600" dirty="0">
                <a:latin typeface="UD デジタル 教科書体 N-R" panose="02020400000000000000" pitchFamily="17" charset="-128"/>
                <a:ea typeface="UD デジタル 教科書体 N-R" panose="02020400000000000000" pitchFamily="17" charset="-128"/>
              </a:rPr>
              <a:t>B</a:t>
            </a:r>
            <a:r>
              <a:rPr lang="ja-JP" altLang="en-US" sz="1600" dirty="0">
                <a:latin typeface="UD デジタル 教科書体 N-R" panose="02020400000000000000" pitchFamily="17" charset="-128"/>
                <a:ea typeface="UD デジタル 教科書体 N-R" panose="02020400000000000000" pitchFamily="17" charset="-128"/>
              </a:rPr>
              <a:t>型については、利用者数、利用</a:t>
            </a:r>
            <a:endParaRPr lang="en-US" altLang="ja-JP" sz="1600" dirty="0">
              <a:latin typeface="UD デジタル 教科書体 N-R" panose="02020400000000000000" pitchFamily="17" charset="-128"/>
              <a:ea typeface="UD デジタル 教科書体 N-R" panose="02020400000000000000" pitchFamily="17" charset="-128"/>
            </a:endParaRPr>
          </a:p>
          <a:p>
            <a:pPr algn="l"/>
            <a:r>
              <a:rPr lang="ja-JP" altLang="en-US" sz="1600" dirty="0">
                <a:latin typeface="UD デジタル 教科書体 N-R" panose="02020400000000000000" pitchFamily="17" charset="-128"/>
                <a:ea typeface="UD デジタル 教科書体 N-R" panose="02020400000000000000" pitchFamily="17" charset="-128"/>
              </a:rPr>
              <a:t>　日数ともに今後も増加していくことが見込まれます。</a:t>
            </a:r>
            <a:endParaRPr kumimoji="1" lang="en-US" altLang="ja-JP" sz="1600" dirty="0">
              <a:latin typeface="UD デジタル 教科書体 N-R" panose="02020400000000000000" pitchFamily="17" charset="-128"/>
              <a:ea typeface="UD デジタル 教科書体 N-R" panose="02020400000000000000" pitchFamily="17" charset="-128"/>
            </a:endParaRPr>
          </a:p>
          <a:p>
            <a:pPr algn="l"/>
            <a:endParaRPr lang="ja-JP" altLang="en-US"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a:extLst>
              <a:ext uri="{FF2B5EF4-FFF2-40B4-BE49-F238E27FC236}">
                <a16:creationId xmlns:a16="http://schemas.microsoft.com/office/drawing/2014/main" id="{06A77828-A039-430A-B624-900554CC6A77}"/>
              </a:ext>
            </a:extLst>
          </p:cNvPr>
          <p:cNvSpPr>
            <a:spLocks noGrp="1"/>
          </p:cNvSpPr>
          <p:nvPr>
            <p:ph type="sldNum" sz="quarter" idx="12"/>
          </p:nvPr>
        </p:nvSpPr>
        <p:spPr/>
        <p:txBody>
          <a:bodyPr/>
          <a:lstStyle/>
          <a:p>
            <a:fld id="{EB8D0238-2D33-4F53-983D-7ECF5663BBA4}" type="slidenum">
              <a:rPr kumimoji="1" lang="ja-JP" altLang="en-US" smtClean="0"/>
              <a:t>24</a:t>
            </a:fld>
            <a:endParaRPr kumimoji="1" lang="ja-JP" altLang="en-US"/>
          </a:p>
        </p:txBody>
      </p:sp>
    </p:spTree>
    <p:extLst>
      <p:ext uri="{BB962C8B-B14F-4D97-AF65-F5344CB8AC3E}">
        <p14:creationId xmlns:p14="http://schemas.microsoft.com/office/powerpoint/2010/main" val="1452619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42563A2-399C-45A0-B51A-6C2841E77752}"/>
              </a:ext>
            </a:extLst>
          </p:cNvPr>
          <p:cNvPicPr>
            <a:picLocks noChangeAspect="1"/>
          </p:cNvPicPr>
          <p:nvPr/>
        </p:nvPicPr>
        <p:blipFill>
          <a:blip r:embed="rId2"/>
          <a:stretch>
            <a:fillRect/>
          </a:stretch>
        </p:blipFill>
        <p:spPr>
          <a:xfrm>
            <a:off x="1021191" y="685467"/>
            <a:ext cx="9989820" cy="2308860"/>
          </a:xfrm>
          <a:prstGeom prst="rect">
            <a:avLst/>
          </a:prstGeom>
        </p:spPr>
      </p:pic>
      <p:pic>
        <p:nvPicPr>
          <p:cNvPr id="5" name="図 4">
            <a:extLst>
              <a:ext uri="{FF2B5EF4-FFF2-40B4-BE49-F238E27FC236}">
                <a16:creationId xmlns:a16="http://schemas.microsoft.com/office/drawing/2014/main" id="{50261693-F014-4410-BE69-C9A46E47C594}"/>
              </a:ext>
            </a:extLst>
          </p:cNvPr>
          <p:cNvPicPr>
            <a:picLocks noChangeAspect="1"/>
          </p:cNvPicPr>
          <p:nvPr/>
        </p:nvPicPr>
        <p:blipFill>
          <a:blip r:embed="rId3"/>
          <a:stretch>
            <a:fillRect/>
          </a:stretch>
        </p:blipFill>
        <p:spPr>
          <a:xfrm>
            <a:off x="1021191" y="2865454"/>
            <a:ext cx="9989820" cy="1996440"/>
          </a:xfrm>
          <a:prstGeom prst="rect">
            <a:avLst/>
          </a:prstGeom>
        </p:spPr>
      </p:pic>
      <p:sp>
        <p:nvSpPr>
          <p:cNvPr id="7" name="字幕 2">
            <a:extLst>
              <a:ext uri="{FF2B5EF4-FFF2-40B4-BE49-F238E27FC236}">
                <a16:creationId xmlns:a16="http://schemas.microsoft.com/office/drawing/2014/main" id="{F0410213-8B28-416F-AA1C-26A9697ADE63}"/>
              </a:ext>
            </a:extLst>
          </p:cNvPr>
          <p:cNvSpPr txBox="1">
            <a:spLocks/>
          </p:cNvSpPr>
          <p:nvPr/>
        </p:nvSpPr>
        <p:spPr>
          <a:xfrm>
            <a:off x="1021191" y="4627817"/>
            <a:ext cx="10734675" cy="15447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（サービス量の実績状況）</a:t>
            </a:r>
            <a:endParaRPr lang="en-US" altLang="ja-JP" sz="16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短期入所サービスや居住系サービスは概ね計画見込みのとおりに推移しております。特に共同生活援助</a:t>
            </a:r>
            <a:endParaRPr lang="en-US" altLang="ja-JP" sz="16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（グループホーム）については相談件数も多く、今後も増加していくことが見込まれます。</a:t>
            </a:r>
            <a:endParaRPr lang="en-US" altLang="ja-JP" sz="1600" dirty="0">
              <a:latin typeface="UD デジタル 教科書体 N-R" panose="02020400000000000000" pitchFamily="17" charset="-128"/>
              <a:ea typeface="UD デジタル 教科書体 N-R" panose="02020400000000000000" pitchFamily="17" charset="-128"/>
            </a:endParaRPr>
          </a:p>
          <a:p>
            <a:endParaRPr lang="ja-JP" altLang="en-US" sz="1800" dirty="0">
              <a:latin typeface="UD デジタル 教科書体 N-R" panose="02020400000000000000" pitchFamily="17" charset="-128"/>
              <a:ea typeface="UD デジタル 教科書体 N-R" panose="02020400000000000000" pitchFamily="17" charset="-128"/>
            </a:endParaRPr>
          </a:p>
          <a:p>
            <a:endParaRPr lang="en-US" altLang="ja-JP" sz="1800" dirty="0">
              <a:latin typeface="UD デジタル 教科書体 N-R" panose="02020400000000000000" pitchFamily="17" charset="-128"/>
              <a:ea typeface="UD デジタル 教科書体 N-R" panose="02020400000000000000" pitchFamily="17" charset="-128"/>
            </a:endParaRPr>
          </a:p>
          <a:p>
            <a:endParaRPr lang="en-US" altLang="ja-JP" sz="1800" dirty="0">
              <a:latin typeface="UD デジタル 教科書体 N-R" panose="02020400000000000000" pitchFamily="17" charset="-128"/>
              <a:ea typeface="UD デジタル 教科書体 N-R" panose="02020400000000000000" pitchFamily="17" charset="-128"/>
            </a:endParaRPr>
          </a:p>
          <a:p>
            <a:endParaRPr lang="ja-JP" altLang="en-US" sz="1800" dirty="0">
              <a:latin typeface="UD デジタル 教科書体 N-R" panose="02020400000000000000" pitchFamily="17" charset="-128"/>
              <a:ea typeface="UD デジタル 教科書体 N-R" panose="02020400000000000000" pitchFamily="17" charset="-128"/>
            </a:endParaRPr>
          </a:p>
        </p:txBody>
      </p:sp>
      <p:sp>
        <p:nvSpPr>
          <p:cNvPr id="2" name="スライド番号プレースホルダー 1">
            <a:extLst>
              <a:ext uri="{FF2B5EF4-FFF2-40B4-BE49-F238E27FC236}">
                <a16:creationId xmlns:a16="http://schemas.microsoft.com/office/drawing/2014/main" id="{59FAC97C-3AA6-4C9A-9A41-0F051D43EFCD}"/>
              </a:ext>
            </a:extLst>
          </p:cNvPr>
          <p:cNvSpPr>
            <a:spLocks noGrp="1"/>
          </p:cNvSpPr>
          <p:nvPr>
            <p:ph type="sldNum" sz="quarter" idx="12"/>
          </p:nvPr>
        </p:nvSpPr>
        <p:spPr/>
        <p:txBody>
          <a:bodyPr/>
          <a:lstStyle/>
          <a:p>
            <a:fld id="{EB8D0238-2D33-4F53-983D-7ECF5663BBA4}" type="slidenum">
              <a:rPr kumimoji="1" lang="ja-JP" altLang="en-US" smtClean="0"/>
              <a:t>25</a:t>
            </a:fld>
            <a:endParaRPr kumimoji="1" lang="ja-JP" altLang="en-US"/>
          </a:p>
        </p:txBody>
      </p:sp>
    </p:spTree>
    <p:extLst>
      <p:ext uri="{BB962C8B-B14F-4D97-AF65-F5344CB8AC3E}">
        <p14:creationId xmlns:p14="http://schemas.microsoft.com/office/powerpoint/2010/main" val="1821099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7683383-CD32-4162-8BD0-9698D18C8A48}"/>
              </a:ext>
            </a:extLst>
          </p:cNvPr>
          <p:cNvPicPr>
            <a:picLocks noChangeAspect="1"/>
          </p:cNvPicPr>
          <p:nvPr/>
        </p:nvPicPr>
        <p:blipFill>
          <a:blip r:embed="rId2"/>
          <a:stretch>
            <a:fillRect/>
          </a:stretch>
        </p:blipFill>
        <p:spPr>
          <a:xfrm>
            <a:off x="976803" y="1029218"/>
            <a:ext cx="9989820" cy="2225040"/>
          </a:xfrm>
          <a:prstGeom prst="rect">
            <a:avLst/>
          </a:prstGeom>
        </p:spPr>
      </p:pic>
      <p:sp>
        <p:nvSpPr>
          <p:cNvPr id="3" name="字幕 2">
            <a:extLst>
              <a:ext uri="{FF2B5EF4-FFF2-40B4-BE49-F238E27FC236}">
                <a16:creationId xmlns:a16="http://schemas.microsoft.com/office/drawing/2014/main" id="{70DC3FF0-2C49-4CA1-AAB5-AF8972932134}"/>
              </a:ext>
            </a:extLst>
          </p:cNvPr>
          <p:cNvSpPr txBox="1">
            <a:spLocks/>
          </p:cNvSpPr>
          <p:nvPr/>
        </p:nvSpPr>
        <p:spPr>
          <a:xfrm>
            <a:off x="976803" y="2745751"/>
            <a:ext cx="10734675" cy="15447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（サービス量の実績状況）</a:t>
            </a:r>
            <a:endParaRPr lang="en-US" altLang="ja-JP" sz="16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サービス利用者数の増加に伴い、計画相談支援の利用者及び重症化に伴う相談員のモニタリングの回数</a:t>
            </a: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も増加傾向となっており、地域における計画相談事業所や計画相談員の確保が必要です。</a:t>
            </a:r>
            <a:endParaRPr lang="en-US" altLang="ja-JP" sz="1600" dirty="0">
              <a:latin typeface="UD デジタル 教科書体 N-R" panose="02020400000000000000" pitchFamily="17" charset="-128"/>
              <a:ea typeface="UD デジタル 教科書体 N-R" panose="02020400000000000000" pitchFamily="17" charset="-128"/>
            </a:endParaRPr>
          </a:p>
          <a:p>
            <a:endParaRPr lang="en-US" altLang="ja-JP" sz="1800" dirty="0">
              <a:latin typeface="UD デジタル 教科書体 N-R" panose="02020400000000000000" pitchFamily="17" charset="-128"/>
              <a:ea typeface="UD デジタル 教科書体 N-R" panose="02020400000000000000" pitchFamily="17" charset="-128"/>
            </a:endParaRPr>
          </a:p>
          <a:p>
            <a:endParaRPr lang="ja-JP" altLang="en-US" sz="1800" dirty="0">
              <a:latin typeface="UD デジタル 教科書体 N-R" panose="02020400000000000000" pitchFamily="17" charset="-128"/>
              <a:ea typeface="UD デジタル 教科書体 N-R" panose="02020400000000000000" pitchFamily="17" charset="-128"/>
            </a:endParaRPr>
          </a:p>
        </p:txBody>
      </p:sp>
      <p:sp>
        <p:nvSpPr>
          <p:cNvPr id="2" name="スライド番号プレースホルダー 1">
            <a:extLst>
              <a:ext uri="{FF2B5EF4-FFF2-40B4-BE49-F238E27FC236}">
                <a16:creationId xmlns:a16="http://schemas.microsoft.com/office/drawing/2014/main" id="{1CCAE451-216E-4103-97AE-94F07E29B676}"/>
              </a:ext>
            </a:extLst>
          </p:cNvPr>
          <p:cNvSpPr>
            <a:spLocks noGrp="1"/>
          </p:cNvSpPr>
          <p:nvPr>
            <p:ph type="sldNum" sz="quarter" idx="12"/>
          </p:nvPr>
        </p:nvSpPr>
        <p:spPr/>
        <p:txBody>
          <a:bodyPr/>
          <a:lstStyle/>
          <a:p>
            <a:fld id="{EB8D0238-2D33-4F53-983D-7ECF5663BBA4}" type="slidenum">
              <a:rPr kumimoji="1" lang="ja-JP" altLang="en-US" smtClean="0"/>
              <a:t>26</a:t>
            </a:fld>
            <a:endParaRPr kumimoji="1" lang="ja-JP" altLang="en-US"/>
          </a:p>
        </p:txBody>
      </p:sp>
    </p:spTree>
    <p:extLst>
      <p:ext uri="{BB962C8B-B14F-4D97-AF65-F5344CB8AC3E}">
        <p14:creationId xmlns:p14="http://schemas.microsoft.com/office/powerpoint/2010/main" val="266334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852256"/>
            <a:ext cx="10734675" cy="5814874"/>
          </a:xfrm>
        </p:spPr>
        <p:txBody>
          <a:bodyPr>
            <a:normAutofit/>
          </a:bodyPr>
          <a:lstStyle/>
          <a:p>
            <a:pPr algn="l"/>
            <a:r>
              <a:rPr kumimoji="1" lang="ja-JP" altLang="en-US" sz="1800" dirty="0">
                <a:latin typeface="UD デジタル 教科書体 N-R" panose="02020400000000000000" pitchFamily="17" charset="-128"/>
                <a:ea typeface="UD デジタル 教科書体 N-R" panose="02020400000000000000" pitchFamily="17" charset="-128"/>
              </a:rPr>
              <a:t>３　</a:t>
            </a:r>
            <a:r>
              <a:rPr kumimoji="1" lang="ja-JP" altLang="en-US" sz="1800" dirty="0" err="1">
                <a:latin typeface="UD デジタル 教科書体 N-R" panose="02020400000000000000" pitchFamily="17" charset="-128"/>
                <a:ea typeface="UD デジタル 教科書体 N-R" panose="02020400000000000000" pitchFamily="17" charset="-128"/>
              </a:rPr>
              <a:t>障がい</a:t>
            </a:r>
            <a:r>
              <a:rPr kumimoji="1" lang="ja-JP" altLang="en-US" sz="1800" dirty="0">
                <a:latin typeface="UD デジタル 教科書体 N-R" panose="02020400000000000000" pitchFamily="17" charset="-128"/>
                <a:ea typeface="UD デジタル 教科書体 N-R" panose="02020400000000000000" pitchFamily="17" charset="-128"/>
              </a:rPr>
              <a:t>児福祉サービスの実績状況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ja-JP" altLang="en-US"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4" name="図 3">
            <a:extLst>
              <a:ext uri="{FF2B5EF4-FFF2-40B4-BE49-F238E27FC236}">
                <a16:creationId xmlns:a16="http://schemas.microsoft.com/office/drawing/2014/main" id="{EF09F54D-938C-4DD2-B6FF-05917863F3D1}"/>
              </a:ext>
            </a:extLst>
          </p:cNvPr>
          <p:cNvPicPr>
            <a:picLocks noChangeAspect="1"/>
          </p:cNvPicPr>
          <p:nvPr/>
        </p:nvPicPr>
        <p:blipFill>
          <a:blip r:embed="rId2"/>
          <a:stretch>
            <a:fillRect/>
          </a:stretch>
        </p:blipFill>
        <p:spPr>
          <a:xfrm>
            <a:off x="752476" y="1360651"/>
            <a:ext cx="10553700" cy="3444240"/>
          </a:xfrm>
          <a:prstGeom prst="rect">
            <a:avLst/>
          </a:prstGeom>
        </p:spPr>
      </p:pic>
      <p:sp>
        <p:nvSpPr>
          <p:cNvPr id="5" name="字幕 2">
            <a:extLst>
              <a:ext uri="{FF2B5EF4-FFF2-40B4-BE49-F238E27FC236}">
                <a16:creationId xmlns:a16="http://schemas.microsoft.com/office/drawing/2014/main" id="{D0C8A529-E096-4C5D-8BEF-27456FC1ED5F}"/>
              </a:ext>
            </a:extLst>
          </p:cNvPr>
          <p:cNvSpPr txBox="1">
            <a:spLocks/>
          </p:cNvSpPr>
          <p:nvPr/>
        </p:nvSpPr>
        <p:spPr>
          <a:xfrm>
            <a:off x="752476" y="4396997"/>
            <a:ext cx="10734675" cy="15447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（サービス量の実績状況）</a:t>
            </a:r>
            <a:endParaRPr lang="en-US" altLang="ja-JP" sz="16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放課後等デイサービスや、保育所等訪問支援の利用者数が増加傾向にあります。また、保育所等訪問支援に</a:t>
            </a:r>
            <a:endParaRPr lang="en-US" altLang="ja-JP" sz="16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600" dirty="0">
                <a:latin typeface="UD デジタル 教科書体 N-R" panose="02020400000000000000" pitchFamily="17" charset="-128"/>
                <a:ea typeface="UD デジタル 教科書体 N-R" panose="02020400000000000000" pitchFamily="17" charset="-128"/>
              </a:rPr>
              <a:t>　関しては、小学校への療育支援員の訪問を希望される相談が増えています。</a:t>
            </a:r>
            <a:endParaRPr lang="en-US" altLang="ja-JP" sz="1600" dirty="0">
              <a:latin typeface="UD デジタル 教科書体 N-R" panose="02020400000000000000" pitchFamily="17" charset="-128"/>
              <a:ea typeface="UD デジタル 教科書体 N-R" panose="02020400000000000000" pitchFamily="17" charset="-128"/>
            </a:endParaRPr>
          </a:p>
          <a:p>
            <a:endParaRPr lang="en-US" altLang="ja-JP" sz="1800" dirty="0">
              <a:latin typeface="UD デジタル 教科書体 N-R" panose="02020400000000000000" pitchFamily="17" charset="-128"/>
              <a:ea typeface="UD デジタル 教科書体 N-R" panose="02020400000000000000" pitchFamily="17" charset="-128"/>
            </a:endParaRPr>
          </a:p>
          <a:p>
            <a:endParaRPr lang="ja-JP" altLang="en-US" sz="1800" dirty="0">
              <a:latin typeface="UD デジタル 教科書体 N-R" panose="02020400000000000000" pitchFamily="17" charset="-128"/>
              <a:ea typeface="UD デジタル 教科書体 N-R" panose="02020400000000000000" pitchFamily="17" charset="-128"/>
            </a:endParaRPr>
          </a:p>
        </p:txBody>
      </p:sp>
      <p:sp>
        <p:nvSpPr>
          <p:cNvPr id="6" name="スライド番号プレースホルダー 5">
            <a:extLst>
              <a:ext uri="{FF2B5EF4-FFF2-40B4-BE49-F238E27FC236}">
                <a16:creationId xmlns:a16="http://schemas.microsoft.com/office/drawing/2014/main" id="{A3259677-7476-4231-87CC-AC1B5403B217}"/>
              </a:ext>
            </a:extLst>
          </p:cNvPr>
          <p:cNvSpPr>
            <a:spLocks noGrp="1"/>
          </p:cNvSpPr>
          <p:nvPr>
            <p:ph type="sldNum" sz="quarter" idx="12"/>
          </p:nvPr>
        </p:nvSpPr>
        <p:spPr/>
        <p:txBody>
          <a:bodyPr/>
          <a:lstStyle/>
          <a:p>
            <a:fld id="{EB8D0238-2D33-4F53-983D-7ECF5663BBA4}" type="slidenum">
              <a:rPr kumimoji="1" lang="ja-JP" altLang="en-US" smtClean="0"/>
              <a:t>27</a:t>
            </a:fld>
            <a:endParaRPr kumimoji="1" lang="ja-JP" altLang="en-US"/>
          </a:p>
        </p:txBody>
      </p:sp>
    </p:spTree>
    <p:extLst>
      <p:ext uri="{BB962C8B-B14F-4D97-AF65-F5344CB8AC3E}">
        <p14:creationId xmlns:p14="http://schemas.microsoft.com/office/powerpoint/2010/main" val="2572061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9B5897-52F0-4B0A-AB3C-C9052EDC38A7}"/>
              </a:ext>
            </a:extLst>
          </p:cNvPr>
          <p:cNvSpPr>
            <a:spLocks noGrp="1"/>
          </p:cNvSpPr>
          <p:nvPr>
            <p:ph type="title"/>
          </p:nvPr>
        </p:nvSpPr>
        <p:spPr>
          <a:xfrm>
            <a:off x="693937" y="1926455"/>
            <a:ext cx="10804125" cy="2734322"/>
          </a:xfrm>
        </p:spPr>
        <p:txBody>
          <a:bodyPr>
            <a:normAutofit/>
          </a:bodyPr>
          <a:lstStyle/>
          <a:p>
            <a:pPr algn="ctr"/>
            <a:r>
              <a:rPr kumimoji="1" lang="ja-JP" altLang="en-US" sz="4000" dirty="0">
                <a:latin typeface="UD デジタル 教科書体 N-R" panose="02020400000000000000" pitchFamily="17" charset="-128"/>
                <a:ea typeface="UD デジタル 教科書体 N-R" panose="02020400000000000000" pitchFamily="17" charset="-128"/>
              </a:rPr>
              <a:t>４　地域生活支援事業の実績状況</a:t>
            </a:r>
            <a:br>
              <a:rPr kumimoji="1" lang="en-US" altLang="ja-JP" sz="4000" dirty="0">
                <a:latin typeface="UD デジタル 教科書体 N-R" panose="02020400000000000000" pitchFamily="17" charset="-128"/>
                <a:ea typeface="UD デジタル 教科書体 N-R" panose="02020400000000000000" pitchFamily="17" charset="-128"/>
              </a:rPr>
            </a:br>
            <a:r>
              <a:rPr kumimoji="1" lang="ja-JP" altLang="en-US" sz="4000" dirty="0">
                <a:latin typeface="UD デジタル 教科書体 N-R" panose="02020400000000000000" pitchFamily="17" charset="-128"/>
                <a:ea typeface="UD デジタル 教科書体 N-R" panose="02020400000000000000" pitchFamily="17" charset="-128"/>
              </a:rPr>
              <a:t>　　　　　　　　　　</a:t>
            </a:r>
            <a:r>
              <a:rPr kumimoji="1" lang="ja-JP" altLang="en-US" sz="2000" dirty="0">
                <a:latin typeface="UD デジタル 教科書体 N-R" panose="02020400000000000000" pitchFamily="17" charset="-128"/>
                <a:ea typeface="UD デジタル 教科書体 N-R" panose="02020400000000000000" pitchFamily="17" charset="-128"/>
              </a:rPr>
              <a:t>（計画書本編</a:t>
            </a:r>
            <a:r>
              <a:rPr kumimoji="1" lang="en-US" altLang="ja-JP" sz="2000" dirty="0">
                <a:latin typeface="UD デジタル 教科書体 N-R" panose="02020400000000000000" pitchFamily="17" charset="-128"/>
                <a:ea typeface="UD デジタル 教科書体 N-R" panose="02020400000000000000" pitchFamily="17" charset="-128"/>
              </a:rPr>
              <a:t>P55</a:t>
            </a:r>
            <a:r>
              <a:rPr kumimoji="1" lang="ja-JP" altLang="en-US" sz="2000" dirty="0">
                <a:latin typeface="UD デジタル 教科書体 N-R" panose="02020400000000000000" pitchFamily="17" charset="-128"/>
                <a:ea typeface="UD デジタル 教科書体 N-R" panose="02020400000000000000" pitchFamily="17" charset="-128"/>
              </a:rPr>
              <a:t>～</a:t>
            </a:r>
            <a:r>
              <a:rPr kumimoji="1" lang="en-US" altLang="ja-JP" sz="2000" dirty="0">
                <a:latin typeface="UD デジタル 教科書体 N-R" panose="02020400000000000000" pitchFamily="17" charset="-128"/>
                <a:ea typeface="UD デジタル 教科書体 N-R" panose="02020400000000000000" pitchFamily="17" charset="-128"/>
              </a:rPr>
              <a:t>P65</a:t>
            </a:r>
            <a:r>
              <a:rPr kumimoji="1" lang="ja-JP" altLang="en-US" sz="2000" dirty="0">
                <a:latin typeface="UD デジタル 教科書体 N-R" panose="02020400000000000000" pitchFamily="17" charset="-128"/>
                <a:ea typeface="UD デジタル 教科書体 N-R" panose="02020400000000000000" pitchFamily="17" charset="-128"/>
              </a:rPr>
              <a:t>）</a:t>
            </a:r>
          </a:p>
        </p:txBody>
      </p:sp>
      <p:sp>
        <p:nvSpPr>
          <p:cNvPr id="3" name="スライド番号プレースホルダー 2">
            <a:extLst>
              <a:ext uri="{FF2B5EF4-FFF2-40B4-BE49-F238E27FC236}">
                <a16:creationId xmlns:a16="http://schemas.microsoft.com/office/drawing/2014/main" id="{1451C49C-BB03-4D51-8717-3A3620E5C1AA}"/>
              </a:ext>
            </a:extLst>
          </p:cNvPr>
          <p:cNvSpPr>
            <a:spLocks noGrp="1"/>
          </p:cNvSpPr>
          <p:nvPr>
            <p:ph type="sldNum" sz="quarter" idx="12"/>
          </p:nvPr>
        </p:nvSpPr>
        <p:spPr/>
        <p:txBody>
          <a:bodyPr/>
          <a:lstStyle/>
          <a:p>
            <a:fld id="{EB8D0238-2D33-4F53-983D-7ECF5663BBA4}" type="slidenum">
              <a:rPr kumimoji="1" lang="ja-JP" altLang="en-US" smtClean="0"/>
              <a:t>28</a:t>
            </a:fld>
            <a:endParaRPr kumimoji="1" lang="ja-JP" altLang="en-US"/>
          </a:p>
        </p:txBody>
      </p:sp>
    </p:spTree>
    <p:extLst>
      <p:ext uri="{BB962C8B-B14F-4D97-AF65-F5344CB8AC3E}">
        <p14:creationId xmlns:p14="http://schemas.microsoft.com/office/powerpoint/2010/main" val="3559149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639192"/>
            <a:ext cx="10734675" cy="6027938"/>
          </a:xfrm>
        </p:spPr>
        <p:txBody>
          <a:bodyPr>
            <a:normAutofit/>
          </a:bodyPr>
          <a:lstStyle/>
          <a:p>
            <a:pPr algn="l"/>
            <a:r>
              <a:rPr kumimoji="1" lang="ja-JP" altLang="en-US" sz="1800" dirty="0">
                <a:latin typeface="UD デジタル 教科書体 N-R" panose="02020400000000000000" pitchFamily="17" charset="-128"/>
                <a:ea typeface="UD デジタル 教科書体 N-R" panose="02020400000000000000" pitchFamily="17" charset="-128"/>
              </a:rPr>
              <a:t>地域生活支援事業の実績状況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ja-JP" altLang="en-US"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800" dirty="0">
              <a:latin typeface="UD デジタル 教科書体 N-R" panose="02020400000000000000" pitchFamily="17" charset="-128"/>
              <a:ea typeface="UD デジタル 教科書体 N-R" panose="02020400000000000000" pitchFamily="17" charset="-128"/>
            </a:endParaRPr>
          </a:p>
        </p:txBody>
      </p:sp>
      <p:pic>
        <p:nvPicPr>
          <p:cNvPr id="2" name="図 1">
            <a:extLst>
              <a:ext uri="{FF2B5EF4-FFF2-40B4-BE49-F238E27FC236}">
                <a16:creationId xmlns:a16="http://schemas.microsoft.com/office/drawing/2014/main" id="{F7820529-3B6C-4C70-A289-C97447F77B2E}"/>
              </a:ext>
            </a:extLst>
          </p:cNvPr>
          <p:cNvPicPr>
            <a:picLocks noChangeAspect="1"/>
          </p:cNvPicPr>
          <p:nvPr/>
        </p:nvPicPr>
        <p:blipFill>
          <a:blip r:embed="rId2"/>
          <a:stretch>
            <a:fillRect/>
          </a:stretch>
        </p:blipFill>
        <p:spPr>
          <a:xfrm>
            <a:off x="482354" y="977270"/>
            <a:ext cx="11247231" cy="1955899"/>
          </a:xfrm>
          <a:prstGeom prst="rect">
            <a:avLst/>
          </a:prstGeom>
        </p:spPr>
      </p:pic>
      <p:pic>
        <p:nvPicPr>
          <p:cNvPr id="4" name="図 3">
            <a:extLst>
              <a:ext uri="{FF2B5EF4-FFF2-40B4-BE49-F238E27FC236}">
                <a16:creationId xmlns:a16="http://schemas.microsoft.com/office/drawing/2014/main" id="{9ACF9205-9EC2-4278-96BE-496B3F229562}"/>
              </a:ext>
            </a:extLst>
          </p:cNvPr>
          <p:cNvPicPr>
            <a:picLocks noChangeAspect="1"/>
          </p:cNvPicPr>
          <p:nvPr/>
        </p:nvPicPr>
        <p:blipFill>
          <a:blip r:embed="rId3"/>
          <a:stretch>
            <a:fillRect/>
          </a:stretch>
        </p:blipFill>
        <p:spPr>
          <a:xfrm>
            <a:off x="462414" y="3785692"/>
            <a:ext cx="11247232" cy="1652542"/>
          </a:xfrm>
          <a:prstGeom prst="rect">
            <a:avLst/>
          </a:prstGeom>
        </p:spPr>
      </p:pic>
      <p:sp>
        <p:nvSpPr>
          <p:cNvPr id="6" name="タイトル 1">
            <a:extLst>
              <a:ext uri="{FF2B5EF4-FFF2-40B4-BE49-F238E27FC236}">
                <a16:creationId xmlns:a16="http://schemas.microsoft.com/office/drawing/2014/main" id="{1204BD1A-BDA4-448F-9D34-19C2CD8585B1}"/>
              </a:ext>
            </a:extLst>
          </p:cNvPr>
          <p:cNvSpPr txBox="1">
            <a:spLocks/>
          </p:cNvSpPr>
          <p:nvPr/>
        </p:nvSpPr>
        <p:spPr>
          <a:xfrm>
            <a:off x="482354" y="2546795"/>
            <a:ext cx="10747899" cy="104413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年度の取組</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（西和</a:t>
            </a:r>
            <a:r>
              <a:rPr lang="en-US" altLang="ja-JP" sz="1400" dirty="0">
                <a:latin typeface="UD デジタル 教科書体 N-R" panose="02020400000000000000" pitchFamily="17" charset="-128"/>
                <a:ea typeface="UD デジタル 教科書体 N-R" panose="02020400000000000000" pitchFamily="17" charset="-128"/>
              </a:rPr>
              <a:t>7</a:t>
            </a:r>
            <a:r>
              <a:rPr lang="ja-JP" altLang="en-US" sz="1400" dirty="0">
                <a:latin typeface="UD デジタル 教科書体 N-R" panose="02020400000000000000" pitchFamily="17" charset="-128"/>
                <a:ea typeface="UD デジタル 教科書体 N-R" panose="02020400000000000000" pitchFamily="17" charset="-128"/>
              </a:rPr>
              <a:t>町共同実施）</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a:t>
            </a:r>
            <a:r>
              <a:rPr lang="ja-JP" altLang="en-US" sz="1400" dirty="0" err="1">
                <a:latin typeface="UD デジタル 教科書体 N-R" panose="02020400000000000000" pitchFamily="17" charset="-128"/>
                <a:ea typeface="UD デジタル 教科書体 N-R" panose="02020400000000000000" pitchFamily="17" charset="-128"/>
              </a:rPr>
              <a:t>精神障がいにつ</a:t>
            </a:r>
            <a:r>
              <a:rPr lang="ja-JP" altLang="en-US" sz="1400" dirty="0">
                <a:latin typeface="UD デジタル 教科書体 N-R" panose="02020400000000000000" pitchFamily="17" charset="-128"/>
                <a:ea typeface="UD デジタル 教科書体 N-R" panose="02020400000000000000" pitchFamily="17" charset="-128"/>
              </a:rPr>
              <a:t>いて理解を深めるための住民講座をオンラインにて開催しました。（参加人数 </a:t>
            </a:r>
            <a:r>
              <a:rPr lang="en-US" altLang="ja-JP" sz="1400" dirty="0">
                <a:latin typeface="UD デジタル 教科書体 N-R" panose="02020400000000000000" pitchFamily="17" charset="-128"/>
                <a:ea typeface="UD デジタル 教科書体 N-R" panose="02020400000000000000" pitchFamily="17" charset="-128"/>
              </a:rPr>
              <a:t>37</a:t>
            </a:r>
            <a:r>
              <a:rPr lang="ja-JP" altLang="en-US" sz="1400" dirty="0">
                <a:latin typeface="UD デジタル 教科書体 N-R" panose="02020400000000000000" pitchFamily="17" charset="-128"/>
                <a:ea typeface="UD デジタル 教科書体 N-R" panose="02020400000000000000" pitchFamily="17" charset="-128"/>
              </a:rPr>
              <a:t>名　事務局（福）萌　</a:t>
            </a:r>
            <a:r>
              <a:rPr lang="en-US" altLang="ja-JP" sz="1400" dirty="0">
                <a:latin typeface="UD デジタル 教科書体 N-R" panose="02020400000000000000" pitchFamily="17" charset="-128"/>
                <a:ea typeface="UD デジタル 教科書体 N-R" panose="02020400000000000000" pitchFamily="17" charset="-128"/>
              </a:rPr>
              <a:t>)</a:t>
            </a: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開催日：令和</a:t>
            </a:r>
            <a:r>
              <a:rPr lang="en-US" altLang="ja-JP" sz="1400" dirty="0">
                <a:latin typeface="UD デジタル 教科書体 N-R" panose="02020400000000000000" pitchFamily="17" charset="-128"/>
                <a:ea typeface="UD デジタル 教科書体 N-R" panose="02020400000000000000" pitchFamily="17" charset="-128"/>
              </a:rPr>
              <a:t>4</a:t>
            </a:r>
            <a:r>
              <a:rPr lang="ja-JP" altLang="en-US" sz="1400" dirty="0">
                <a:latin typeface="UD デジタル 教科書体 N-R" panose="02020400000000000000" pitchFamily="17" charset="-128"/>
                <a:ea typeface="UD デジタル 教科書体 N-R" panose="02020400000000000000" pitchFamily="17" charset="-128"/>
              </a:rPr>
              <a:t>年</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月</a:t>
            </a:r>
            <a:r>
              <a:rPr lang="en-US" altLang="ja-JP" sz="1400" dirty="0">
                <a:latin typeface="UD デジタル 教科書体 N-R" panose="02020400000000000000" pitchFamily="17" charset="-128"/>
                <a:ea typeface="UD デジタル 教科書体 N-R" panose="02020400000000000000" pitchFamily="17" charset="-128"/>
              </a:rPr>
              <a:t>20</a:t>
            </a:r>
            <a:r>
              <a:rPr lang="ja-JP" altLang="en-US" sz="1400" dirty="0">
                <a:latin typeface="UD デジタル 教科書体 N-R" panose="02020400000000000000" pitchFamily="17" charset="-128"/>
                <a:ea typeface="UD デジタル 教科書体 N-R" panose="02020400000000000000" pitchFamily="17" charset="-128"/>
              </a:rPr>
              <a:t>日　テーマ「ストレスの影響と対処法」　講師　ハートランドしぎさん教育研修センター長　長徹二 氏</a:t>
            </a:r>
          </a:p>
        </p:txBody>
      </p:sp>
      <p:sp>
        <p:nvSpPr>
          <p:cNvPr id="7" name="タイトル 1">
            <a:extLst>
              <a:ext uri="{FF2B5EF4-FFF2-40B4-BE49-F238E27FC236}">
                <a16:creationId xmlns:a16="http://schemas.microsoft.com/office/drawing/2014/main" id="{7B175AE5-1E22-44EF-ADF0-F14E86C1E3B0}"/>
              </a:ext>
            </a:extLst>
          </p:cNvPr>
          <p:cNvSpPr txBox="1">
            <a:spLocks/>
          </p:cNvSpPr>
          <p:nvPr/>
        </p:nvSpPr>
        <p:spPr>
          <a:xfrm>
            <a:off x="571500" y="5525193"/>
            <a:ext cx="10734675" cy="17335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年度の取組</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（西和</a:t>
            </a:r>
            <a:r>
              <a:rPr lang="en-US" altLang="ja-JP" sz="1400" dirty="0">
                <a:latin typeface="UD デジタル 教科書体 N-R" panose="02020400000000000000" pitchFamily="17" charset="-128"/>
                <a:ea typeface="UD デジタル 教科書体 N-R" panose="02020400000000000000" pitchFamily="17" charset="-128"/>
              </a:rPr>
              <a:t>7</a:t>
            </a:r>
            <a:r>
              <a:rPr lang="ja-JP" altLang="en-US" sz="1400" dirty="0">
                <a:latin typeface="UD デジタル 教科書体 N-R" panose="02020400000000000000" pitchFamily="17" charset="-128"/>
                <a:ea typeface="UD デジタル 教科書体 N-R" panose="02020400000000000000" pitchFamily="17" charset="-128"/>
              </a:rPr>
              <a:t>町共同実施）</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当事者会立ち上げに関する学習会を開催しました。（参加人数 </a:t>
            </a:r>
            <a:r>
              <a:rPr lang="en-US" altLang="ja-JP" sz="1400" dirty="0">
                <a:latin typeface="UD デジタル 教科書体 N-R" panose="02020400000000000000" pitchFamily="17" charset="-128"/>
                <a:ea typeface="UD デジタル 教科書体 N-R" panose="02020400000000000000" pitchFamily="17" charset="-128"/>
              </a:rPr>
              <a:t>11</a:t>
            </a:r>
            <a:r>
              <a:rPr lang="ja-JP" altLang="en-US" sz="1400" dirty="0">
                <a:latin typeface="UD デジタル 教科書体 N-R" panose="02020400000000000000" pitchFamily="17" charset="-128"/>
                <a:ea typeface="UD デジタル 教科書体 N-R" panose="02020400000000000000" pitchFamily="17" charset="-128"/>
              </a:rPr>
              <a:t>名　事務局（福）萌　</a:t>
            </a:r>
            <a:r>
              <a:rPr lang="en-US" altLang="ja-JP" sz="1400" dirty="0">
                <a:latin typeface="UD デジタル 教科書体 N-R" panose="02020400000000000000" pitchFamily="17" charset="-128"/>
                <a:ea typeface="UD デジタル 教科書体 N-R" panose="02020400000000000000" pitchFamily="17" charset="-128"/>
              </a:rPr>
              <a:t>)</a:t>
            </a: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開催日：令和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a:t>
            </a:r>
            <a:r>
              <a:rPr lang="en-US" altLang="ja-JP" sz="1400" dirty="0">
                <a:latin typeface="UD デジタル 教科書体 N-R" panose="02020400000000000000" pitchFamily="17" charset="-128"/>
                <a:ea typeface="UD デジタル 教科書体 N-R" panose="02020400000000000000" pitchFamily="17" charset="-128"/>
              </a:rPr>
              <a:t>12</a:t>
            </a:r>
            <a:r>
              <a:rPr lang="ja-JP" altLang="en-US" sz="1400" dirty="0">
                <a:latin typeface="UD デジタル 教科書体 N-R" panose="02020400000000000000" pitchFamily="17" charset="-128"/>
                <a:ea typeface="UD デジタル 教科書体 N-R" panose="02020400000000000000" pitchFamily="17" charset="-128"/>
              </a:rPr>
              <a:t>月</a:t>
            </a:r>
            <a:r>
              <a:rPr lang="en-US" altLang="ja-JP" sz="1400" dirty="0">
                <a:latin typeface="UD デジタル 教科書体 N-R" panose="02020400000000000000" pitchFamily="17" charset="-128"/>
                <a:ea typeface="UD デジタル 教科書体 N-R" panose="02020400000000000000" pitchFamily="17" charset="-128"/>
              </a:rPr>
              <a:t>21</a:t>
            </a:r>
            <a:r>
              <a:rPr lang="ja-JP" altLang="en-US" sz="1400" dirty="0">
                <a:latin typeface="UD デジタル 教科書体 N-R" panose="02020400000000000000" pitchFamily="17" charset="-128"/>
                <a:ea typeface="UD デジタル 教科書体 N-R" panose="02020400000000000000" pitchFamily="17" charset="-128"/>
              </a:rPr>
              <a:t>日、令和</a:t>
            </a:r>
            <a:r>
              <a:rPr lang="en-US" altLang="ja-JP" sz="1400" dirty="0">
                <a:latin typeface="UD デジタル 教科書体 N-R" panose="02020400000000000000" pitchFamily="17" charset="-128"/>
                <a:ea typeface="UD デジタル 教科書体 N-R" panose="02020400000000000000" pitchFamily="17" charset="-128"/>
              </a:rPr>
              <a:t>4</a:t>
            </a:r>
            <a:r>
              <a:rPr lang="ja-JP" altLang="en-US" sz="1400" dirty="0">
                <a:latin typeface="UD デジタル 教科書体 N-R" panose="02020400000000000000" pitchFamily="17" charset="-128"/>
                <a:ea typeface="UD デジタル 教科書体 N-R" panose="02020400000000000000" pitchFamily="17" charset="-128"/>
              </a:rPr>
              <a:t>年</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月</a:t>
            </a:r>
            <a:r>
              <a:rPr lang="en-US" altLang="ja-JP" sz="1400" dirty="0">
                <a:latin typeface="UD デジタル 教科書体 N-R" panose="02020400000000000000" pitchFamily="17" charset="-128"/>
                <a:ea typeface="UD デジタル 教科書体 N-R" panose="02020400000000000000" pitchFamily="17" charset="-128"/>
              </a:rPr>
              <a:t>25</a:t>
            </a:r>
            <a:r>
              <a:rPr lang="ja-JP" altLang="en-US" sz="1400" dirty="0">
                <a:latin typeface="UD デジタル 教科書体 N-R" panose="02020400000000000000" pitchFamily="17" charset="-128"/>
                <a:ea typeface="UD デジタル 教科書体 N-R" panose="02020400000000000000" pitchFamily="17" charset="-128"/>
              </a:rPr>
              <a:t>日　会場：三郷町文化センター　　テーマ「セルフヘルプグループを学ぼう」</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講師　大阪府立大学地域保健学域　松田博幸 氏　　　関西学院大学人間福祉学部　橋本直子 氏</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sp>
        <p:nvSpPr>
          <p:cNvPr id="8" name="スライド番号プレースホルダー 7">
            <a:extLst>
              <a:ext uri="{FF2B5EF4-FFF2-40B4-BE49-F238E27FC236}">
                <a16:creationId xmlns:a16="http://schemas.microsoft.com/office/drawing/2014/main" id="{2561B99D-D06F-45E9-97CA-13C3B0BD0E62}"/>
              </a:ext>
            </a:extLst>
          </p:cNvPr>
          <p:cNvSpPr>
            <a:spLocks noGrp="1"/>
          </p:cNvSpPr>
          <p:nvPr>
            <p:ph type="sldNum" sz="quarter" idx="12"/>
          </p:nvPr>
        </p:nvSpPr>
        <p:spPr/>
        <p:txBody>
          <a:bodyPr/>
          <a:lstStyle/>
          <a:p>
            <a:fld id="{EB8D0238-2D33-4F53-983D-7ECF5663BBA4}" type="slidenum">
              <a:rPr kumimoji="1" lang="ja-JP" altLang="en-US" smtClean="0"/>
              <a:t>29</a:t>
            </a:fld>
            <a:endParaRPr kumimoji="1" lang="ja-JP" altLang="en-US"/>
          </a:p>
        </p:txBody>
      </p:sp>
    </p:spTree>
    <p:extLst>
      <p:ext uri="{BB962C8B-B14F-4D97-AF65-F5344CB8AC3E}">
        <p14:creationId xmlns:p14="http://schemas.microsoft.com/office/powerpoint/2010/main" val="4051241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587FDF8B-8379-4942-B286-13DBC89BD896}"/>
              </a:ext>
            </a:extLst>
          </p:cNvPr>
          <p:cNvSpPr txBox="1">
            <a:spLocks/>
          </p:cNvSpPr>
          <p:nvPr/>
        </p:nvSpPr>
        <p:spPr>
          <a:xfrm>
            <a:off x="473065" y="870012"/>
            <a:ext cx="5178436" cy="53341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dirty="0">
                <a:latin typeface="UD デジタル 教科書体 N-R" panose="02020400000000000000" pitchFamily="17" charset="-128"/>
                <a:ea typeface="UD デジタル 教科書体 N-R" panose="02020400000000000000" pitchFamily="17" charset="-128"/>
              </a:rPr>
              <a:t>基本的な計画の考え方</a:t>
            </a:r>
            <a:endParaRPr lang="en-US" altLang="ja-JP" sz="3200" dirty="0">
              <a:latin typeface="UD デジタル 教科書体 N-R" panose="02020400000000000000" pitchFamily="17" charset="-128"/>
              <a:ea typeface="UD デジタル 教科書体 N-R" panose="02020400000000000000" pitchFamily="17" charset="-128"/>
            </a:endParaRPr>
          </a:p>
          <a:p>
            <a:pPr marL="0" indent="0">
              <a:buNone/>
            </a:pP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endParaRPr lang="ja-JP" altLang="en-US" sz="1800" dirty="0">
              <a:latin typeface="UD デジタル 教科書体 N-R" panose="02020400000000000000" pitchFamily="17" charset="-128"/>
              <a:ea typeface="UD デジタル 教科書体 N-R" panose="02020400000000000000" pitchFamily="17" charset="-128"/>
            </a:endParaRPr>
          </a:p>
        </p:txBody>
      </p:sp>
      <p:sp>
        <p:nvSpPr>
          <p:cNvPr id="5" name="タイトル 1">
            <a:extLst>
              <a:ext uri="{FF2B5EF4-FFF2-40B4-BE49-F238E27FC236}">
                <a16:creationId xmlns:a16="http://schemas.microsoft.com/office/drawing/2014/main" id="{880D745C-E907-4F26-8EF5-93B264E95E0D}"/>
              </a:ext>
            </a:extLst>
          </p:cNvPr>
          <p:cNvSpPr txBox="1">
            <a:spLocks/>
          </p:cNvSpPr>
          <p:nvPr/>
        </p:nvSpPr>
        <p:spPr>
          <a:xfrm>
            <a:off x="885825" y="1943099"/>
            <a:ext cx="4486275" cy="18954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endParaRPr lang="ja-JP" altLang="en-US" sz="1600" dirty="0">
              <a:latin typeface="UD デジタル 教科書体 N-R" panose="02020400000000000000" pitchFamily="17" charset="-128"/>
              <a:ea typeface="UD デジタル 教科書体 N-R" panose="02020400000000000000" pitchFamily="17" charset="-128"/>
            </a:endParaRPr>
          </a:p>
        </p:txBody>
      </p:sp>
      <p:sp>
        <p:nvSpPr>
          <p:cNvPr id="20" name="タイトル 1">
            <a:extLst>
              <a:ext uri="{FF2B5EF4-FFF2-40B4-BE49-F238E27FC236}">
                <a16:creationId xmlns:a16="http://schemas.microsoft.com/office/drawing/2014/main" id="{B670D89B-7C1A-4199-8B67-0FEC07BFA2C8}"/>
              </a:ext>
            </a:extLst>
          </p:cNvPr>
          <p:cNvSpPr txBox="1">
            <a:spLocks/>
          </p:cNvSpPr>
          <p:nvPr/>
        </p:nvSpPr>
        <p:spPr>
          <a:xfrm>
            <a:off x="5651501" y="987183"/>
            <a:ext cx="6191486" cy="3409995"/>
          </a:xfrm>
          <a:prstGeom prst="rect">
            <a:avLst/>
          </a:prstGeom>
          <a:ln>
            <a:solidFill>
              <a:schemeClr val="tx1"/>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4000"/>
              </a:lnSpc>
            </a:pPr>
            <a:endParaRPr lang="en-US" altLang="ja-JP" sz="1800" b="1"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① 福祉施設から地域生活への移行促進</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② 地域生活支援拠点等の整備</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③ </a:t>
            </a:r>
            <a:r>
              <a:rPr lang="ja-JP" altLang="en-US" sz="1600" dirty="0" err="1">
                <a:latin typeface="UD デジタル 教科書体 N-R" panose="02020400000000000000" pitchFamily="17" charset="-128"/>
                <a:ea typeface="UD デジタル 教科書体 N-R" panose="02020400000000000000" pitchFamily="17" charset="-128"/>
              </a:rPr>
              <a:t>精神障がいにも</a:t>
            </a:r>
            <a:r>
              <a:rPr lang="ja-JP" altLang="en-US" sz="1600" dirty="0">
                <a:latin typeface="UD デジタル 教科書体 N-R" panose="02020400000000000000" pitchFamily="17" charset="-128"/>
                <a:ea typeface="UD デジタル 教科書体 N-R" panose="02020400000000000000" pitchFamily="17" charset="-128"/>
              </a:rPr>
              <a:t>対応した地域包括ケアシステムの構築</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④ 福祉施設から一般就労への移行促進</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⑤ </a:t>
            </a:r>
            <a:r>
              <a:rPr lang="ja-JP" altLang="en-US" sz="1600" dirty="0" err="1">
                <a:latin typeface="UD デジタル 教科書体 N-R" panose="02020400000000000000" pitchFamily="17" charset="-128"/>
                <a:ea typeface="UD デジタル 教科書体 N-R" panose="02020400000000000000" pitchFamily="17" charset="-128"/>
              </a:rPr>
              <a:t>障がい</a:t>
            </a:r>
            <a:r>
              <a:rPr lang="ja-JP" altLang="en-US" sz="1600" dirty="0">
                <a:latin typeface="UD デジタル 教科書体 N-R" panose="02020400000000000000" pitchFamily="17" charset="-128"/>
                <a:ea typeface="UD デジタル 教科書体 N-R" panose="02020400000000000000" pitchFamily="17" charset="-128"/>
              </a:rPr>
              <a:t>児に対する重層的な地域支援体制の構築</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⑥ 医療的ニーズへの対応</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⑦ 相談支援体制の充実強化・サービスの質の向上を図る体制整備</a:t>
            </a:r>
            <a:endParaRPr lang="en-US" altLang="ja-JP" sz="1600" dirty="0">
              <a:latin typeface="UD デジタル 教科書体 N-R" panose="02020400000000000000" pitchFamily="17" charset="-128"/>
              <a:ea typeface="UD デジタル 教科書体 N-R" panose="02020400000000000000" pitchFamily="17" charset="-128"/>
            </a:endParaRPr>
          </a:p>
        </p:txBody>
      </p:sp>
      <p:sp>
        <p:nvSpPr>
          <p:cNvPr id="22" name="字幕 2">
            <a:extLst>
              <a:ext uri="{FF2B5EF4-FFF2-40B4-BE49-F238E27FC236}">
                <a16:creationId xmlns:a16="http://schemas.microsoft.com/office/drawing/2014/main" id="{31C0CBA1-5BA9-4945-AB73-47D67A2E2807}"/>
              </a:ext>
            </a:extLst>
          </p:cNvPr>
          <p:cNvSpPr txBox="1">
            <a:spLocks/>
          </p:cNvSpPr>
          <p:nvPr/>
        </p:nvSpPr>
        <p:spPr>
          <a:xfrm>
            <a:off x="1316832" y="4031532"/>
            <a:ext cx="3379572" cy="9191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2160"/>
              </a:lnSpc>
            </a:pPr>
            <a:r>
              <a:rPr lang="ja-JP" altLang="en-US" sz="1600" b="1" dirty="0">
                <a:solidFill>
                  <a:schemeClr val="bg1"/>
                </a:solidFill>
                <a:latin typeface="UD デジタル 教科書体 N-R" panose="02020400000000000000" pitchFamily="17" charset="-128"/>
                <a:ea typeface="UD デジタル 教科書体 N-R" panose="02020400000000000000" pitchFamily="17" charset="-128"/>
              </a:rPr>
              <a:t>上牧町の地域福祉における課題</a:t>
            </a:r>
          </a:p>
        </p:txBody>
      </p:sp>
      <p:sp>
        <p:nvSpPr>
          <p:cNvPr id="25" name="四角形: 角を丸くする 24">
            <a:extLst>
              <a:ext uri="{FF2B5EF4-FFF2-40B4-BE49-F238E27FC236}">
                <a16:creationId xmlns:a16="http://schemas.microsoft.com/office/drawing/2014/main" id="{ACE16799-F32F-413A-95AA-6F6E6E22CA10}"/>
              </a:ext>
            </a:extLst>
          </p:cNvPr>
          <p:cNvSpPr/>
          <p:nvPr/>
        </p:nvSpPr>
        <p:spPr>
          <a:xfrm>
            <a:off x="5921256" y="1164446"/>
            <a:ext cx="2549621" cy="327294"/>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endParaRPr lang="ja-JP" altLang="en-US" b="1"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26" name="タイトル 1">
            <a:extLst>
              <a:ext uri="{FF2B5EF4-FFF2-40B4-BE49-F238E27FC236}">
                <a16:creationId xmlns:a16="http://schemas.microsoft.com/office/drawing/2014/main" id="{120B03E9-985E-4F77-9EC1-CF95A70CDBB8}"/>
              </a:ext>
            </a:extLst>
          </p:cNvPr>
          <p:cNvSpPr txBox="1">
            <a:spLocks/>
          </p:cNvSpPr>
          <p:nvPr/>
        </p:nvSpPr>
        <p:spPr>
          <a:xfrm>
            <a:off x="6124447" y="987183"/>
            <a:ext cx="2143237" cy="539778"/>
          </a:xfrm>
          <a:prstGeom prst="rect">
            <a:avLst/>
          </a:prstGeom>
        </p:spPr>
        <p:txBody>
          <a:bodyPr vert="horz" lIns="91440" tIns="45720" rIns="91440" bIns="45720" rtlCol="0" anchor="t">
            <a:normAutofit fontScale="850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4000"/>
              </a:lnSpc>
            </a:pPr>
            <a:r>
              <a:rPr lang="ja-JP" altLang="en-US" sz="2000" b="1" dirty="0">
                <a:latin typeface="UD デジタル 教科書体 N-R" panose="02020400000000000000" pitchFamily="17" charset="-128"/>
                <a:ea typeface="UD デジタル 教科書体 N-R" panose="02020400000000000000" pitchFamily="17" charset="-128"/>
              </a:rPr>
              <a:t>成果目標・活動指標</a:t>
            </a:r>
          </a:p>
        </p:txBody>
      </p:sp>
      <p:pic>
        <p:nvPicPr>
          <p:cNvPr id="2" name="図 1">
            <a:extLst>
              <a:ext uri="{FF2B5EF4-FFF2-40B4-BE49-F238E27FC236}">
                <a16:creationId xmlns:a16="http://schemas.microsoft.com/office/drawing/2014/main" id="{3C2B1BD7-1EB4-4B54-ADD4-34632C406AD4}"/>
              </a:ext>
            </a:extLst>
          </p:cNvPr>
          <p:cNvPicPr>
            <a:picLocks noChangeAspect="1"/>
          </p:cNvPicPr>
          <p:nvPr/>
        </p:nvPicPr>
        <p:blipFill>
          <a:blip r:embed="rId2"/>
          <a:stretch>
            <a:fillRect/>
          </a:stretch>
        </p:blipFill>
        <p:spPr>
          <a:xfrm>
            <a:off x="28566" y="1632326"/>
            <a:ext cx="5440047" cy="3651740"/>
          </a:xfrm>
          <a:prstGeom prst="rect">
            <a:avLst/>
          </a:prstGeom>
        </p:spPr>
      </p:pic>
      <p:sp>
        <p:nvSpPr>
          <p:cNvPr id="17" name="タイトル 1">
            <a:extLst>
              <a:ext uri="{FF2B5EF4-FFF2-40B4-BE49-F238E27FC236}">
                <a16:creationId xmlns:a16="http://schemas.microsoft.com/office/drawing/2014/main" id="{4D396C88-4D1D-4050-AC44-5101009E7417}"/>
              </a:ext>
            </a:extLst>
          </p:cNvPr>
          <p:cNvSpPr txBox="1">
            <a:spLocks/>
          </p:cNvSpPr>
          <p:nvPr/>
        </p:nvSpPr>
        <p:spPr>
          <a:xfrm>
            <a:off x="5651501" y="4628719"/>
            <a:ext cx="6191486" cy="1543007"/>
          </a:xfrm>
          <a:prstGeom prst="rect">
            <a:avLst/>
          </a:prstGeom>
          <a:ln>
            <a:solidFill>
              <a:schemeClr val="tx1"/>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4000"/>
              </a:lnSpc>
            </a:pPr>
            <a:endParaRPr lang="en-US" altLang="ja-JP" sz="1800" b="1"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① </a:t>
            </a:r>
            <a:r>
              <a:rPr lang="ja-JP" altLang="en-US" sz="1600" dirty="0" err="1">
                <a:latin typeface="UD デジタル 教科書体 N-R" panose="02020400000000000000" pitchFamily="17" charset="-128"/>
                <a:ea typeface="UD デジタル 教科書体 N-R" panose="02020400000000000000" pitchFamily="17" charset="-128"/>
              </a:rPr>
              <a:t>障がい</a:t>
            </a:r>
            <a:r>
              <a:rPr lang="ja-JP" altLang="en-US" sz="1600" dirty="0">
                <a:latin typeface="UD デジタル 教科書体 N-R" panose="02020400000000000000" pitchFamily="17" charset="-128"/>
                <a:ea typeface="UD デジタル 教科書体 N-R" panose="02020400000000000000" pitchFamily="17" charset="-128"/>
              </a:rPr>
              <a:t>福祉（障がい児支援）サービス</a:t>
            </a:r>
            <a:endParaRPr lang="en-US" altLang="ja-JP" sz="1600" dirty="0">
              <a:latin typeface="UD デジタル 教科書体 N-R" panose="02020400000000000000" pitchFamily="17" charset="-128"/>
              <a:ea typeface="UD デジタル 教科書体 N-R" panose="02020400000000000000" pitchFamily="17" charset="-128"/>
            </a:endParaRPr>
          </a:p>
          <a:p>
            <a:pPr algn="l">
              <a:lnSpc>
                <a:spcPts val="3000"/>
              </a:lnSpc>
            </a:pPr>
            <a:r>
              <a:rPr lang="ja-JP" altLang="en-US" sz="1600" dirty="0">
                <a:latin typeface="UD デジタル 教科書体 N-R" panose="02020400000000000000" pitchFamily="17" charset="-128"/>
                <a:ea typeface="UD デジタル 教科書体 N-R" panose="02020400000000000000" pitchFamily="17" charset="-128"/>
              </a:rPr>
              <a:t>② 地域生活支援事業</a:t>
            </a:r>
            <a:endParaRPr lang="en-US" altLang="ja-JP" sz="1600" dirty="0">
              <a:latin typeface="UD デジタル 教科書体 N-R" panose="02020400000000000000" pitchFamily="17" charset="-128"/>
              <a:ea typeface="UD デジタル 教科書体 N-R" panose="02020400000000000000" pitchFamily="17" charset="-128"/>
            </a:endParaRPr>
          </a:p>
        </p:txBody>
      </p:sp>
      <p:sp>
        <p:nvSpPr>
          <p:cNvPr id="21" name="四角形: 角を丸くする 20">
            <a:extLst>
              <a:ext uri="{FF2B5EF4-FFF2-40B4-BE49-F238E27FC236}">
                <a16:creationId xmlns:a16="http://schemas.microsoft.com/office/drawing/2014/main" id="{4A932961-26F3-4193-9B84-F2C9D45C5B5C}"/>
              </a:ext>
            </a:extLst>
          </p:cNvPr>
          <p:cNvSpPr/>
          <p:nvPr/>
        </p:nvSpPr>
        <p:spPr>
          <a:xfrm>
            <a:off x="6012026" y="4758057"/>
            <a:ext cx="3567458" cy="3513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endParaRPr lang="ja-JP" altLang="en-US" b="1"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27" name="タイトル 1">
            <a:extLst>
              <a:ext uri="{FF2B5EF4-FFF2-40B4-BE49-F238E27FC236}">
                <a16:creationId xmlns:a16="http://schemas.microsoft.com/office/drawing/2014/main" id="{D04519F1-3561-4020-9BFD-7932C2B7E718}"/>
              </a:ext>
            </a:extLst>
          </p:cNvPr>
          <p:cNvSpPr txBox="1">
            <a:spLocks/>
          </p:cNvSpPr>
          <p:nvPr/>
        </p:nvSpPr>
        <p:spPr>
          <a:xfrm>
            <a:off x="6096000" y="4617316"/>
            <a:ext cx="3800237" cy="66675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4000"/>
              </a:lnSpc>
            </a:pPr>
            <a:r>
              <a:rPr lang="ja-JP" altLang="en-US" sz="1700" b="1" dirty="0">
                <a:latin typeface="UD デジタル 教科書体 N-R" panose="02020400000000000000" pitchFamily="17" charset="-128"/>
                <a:ea typeface="UD デジタル 教科書体 N-R" panose="02020400000000000000" pitchFamily="17" charset="-128"/>
              </a:rPr>
              <a:t>サービスの量の見込みと確保方策</a:t>
            </a:r>
          </a:p>
        </p:txBody>
      </p:sp>
      <p:sp>
        <p:nvSpPr>
          <p:cNvPr id="3" name="スライド番号プレースホルダー 2">
            <a:extLst>
              <a:ext uri="{FF2B5EF4-FFF2-40B4-BE49-F238E27FC236}">
                <a16:creationId xmlns:a16="http://schemas.microsoft.com/office/drawing/2014/main" id="{38A39348-5870-483A-96F8-837A687AEA39}"/>
              </a:ext>
            </a:extLst>
          </p:cNvPr>
          <p:cNvSpPr>
            <a:spLocks noGrp="1"/>
          </p:cNvSpPr>
          <p:nvPr>
            <p:ph type="sldNum" sz="quarter" idx="12"/>
          </p:nvPr>
        </p:nvSpPr>
        <p:spPr/>
        <p:txBody>
          <a:bodyPr/>
          <a:lstStyle/>
          <a:p>
            <a:fld id="{EB8D0238-2D33-4F53-983D-7ECF5663BBA4}" type="slidenum">
              <a:rPr kumimoji="1" lang="ja-JP" altLang="en-US" smtClean="0"/>
              <a:t>3</a:t>
            </a:fld>
            <a:endParaRPr kumimoji="1" lang="ja-JP" altLang="en-US"/>
          </a:p>
        </p:txBody>
      </p:sp>
    </p:spTree>
    <p:extLst>
      <p:ext uri="{BB962C8B-B14F-4D97-AF65-F5344CB8AC3E}">
        <p14:creationId xmlns:p14="http://schemas.microsoft.com/office/powerpoint/2010/main" val="4149505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B4279B0-E51D-4BDB-ACEA-6FBBA0916521}"/>
              </a:ext>
            </a:extLst>
          </p:cNvPr>
          <p:cNvSpPr txBox="1">
            <a:spLocks/>
          </p:cNvSpPr>
          <p:nvPr/>
        </p:nvSpPr>
        <p:spPr>
          <a:xfrm>
            <a:off x="560071" y="2210540"/>
            <a:ext cx="11282742" cy="19126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（西和</a:t>
            </a:r>
            <a:r>
              <a:rPr lang="en-US" altLang="ja-JP" sz="1400" dirty="0">
                <a:latin typeface="UD デジタル 教科書体 N-R" panose="02020400000000000000" pitchFamily="17" charset="-128"/>
                <a:ea typeface="UD デジタル 教科書体 N-R" panose="02020400000000000000" pitchFamily="17" charset="-128"/>
              </a:rPr>
              <a:t>7</a:t>
            </a:r>
            <a:r>
              <a:rPr lang="ja-JP" altLang="en-US" sz="1400" dirty="0">
                <a:latin typeface="UD デジタル 教科書体 N-R" panose="02020400000000000000" pitchFamily="17" charset="-128"/>
                <a:ea typeface="UD デジタル 教科書体 N-R" panose="02020400000000000000" pitchFamily="17" charset="-128"/>
              </a:rPr>
              <a:t>町共同実施）</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令和</a:t>
            </a:r>
            <a:r>
              <a:rPr lang="en-US" altLang="ja-JP" sz="1400" dirty="0">
                <a:latin typeface="UD デジタル 教科書体 N-R" panose="02020400000000000000" pitchFamily="17" charset="-128"/>
                <a:ea typeface="UD デジタル 教科書体 N-R" panose="02020400000000000000" pitchFamily="17" charset="-128"/>
              </a:rPr>
              <a:t>2</a:t>
            </a:r>
            <a:r>
              <a:rPr lang="ja-JP" altLang="en-US" sz="1400" dirty="0">
                <a:latin typeface="UD デジタル 教科書体 N-R" panose="02020400000000000000" pitchFamily="17" charset="-128"/>
                <a:ea typeface="UD デジタル 教科書体 N-R" panose="02020400000000000000" pitchFamily="17" charset="-128"/>
              </a:rPr>
              <a:t>年度に引き続き、</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法人に委託し相談支援事業を実施しました。</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委託先</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：（福）在友会　生活支援センター</a:t>
            </a:r>
            <a:r>
              <a:rPr lang="ja-JP" altLang="en-US" sz="1400" dirty="0" err="1">
                <a:latin typeface="UD デジタル 教科書体 N-R" panose="02020400000000000000" pitchFamily="17" charset="-128"/>
                <a:ea typeface="UD デジタル 教科書体 N-R" panose="02020400000000000000" pitchFamily="17" charset="-128"/>
                <a:sym typeface="Wingdings" panose="05000000000000000000" pitchFamily="2" charset="2"/>
              </a:rPr>
              <a:t>おはな</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、（福）萌　生活支援センター</a:t>
            </a:r>
            <a:r>
              <a:rPr lang="ja-JP" altLang="en-US" sz="1400" dirty="0" err="1">
                <a:latin typeface="UD デジタル 教科書体 N-R" panose="02020400000000000000" pitchFamily="17" charset="-128"/>
                <a:ea typeface="UD デジタル 教科書体 N-R" panose="02020400000000000000" pitchFamily="17" charset="-128"/>
                <a:sym typeface="Wingdings" panose="05000000000000000000" pitchFamily="2" charset="2"/>
              </a:rPr>
              <a:t>ぽる</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と・ベル、（特非）権利擁護支援センターななつぼし</a:t>
            </a:r>
            <a:endPar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　上牧町における一般相談実利用人数は、</a:t>
            </a:r>
            <a:r>
              <a:rPr lang="ja-JP" altLang="en-US" sz="1400" dirty="0" err="1">
                <a:latin typeface="UD デジタル 教科書体 N-R" panose="02020400000000000000" pitchFamily="17" charset="-128"/>
                <a:ea typeface="UD デジタル 教科書体 N-R" panose="02020400000000000000" pitchFamily="17" charset="-128"/>
                <a:sym typeface="Wingdings" panose="05000000000000000000" pitchFamily="2" charset="2"/>
              </a:rPr>
              <a:t>障がい</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者</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138</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名・</a:t>
            </a:r>
            <a:r>
              <a:rPr lang="ja-JP" altLang="en-US" sz="1400" dirty="0" err="1">
                <a:latin typeface="UD デジタル 教科書体 N-R" panose="02020400000000000000" pitchFamily="17" charset="-128"/>
                <a:ea typeface="UD デジタル 教科書体 N-R" panose="02020400000000000000" pitchFamily="17" charset="-128"/>
                <a:sym typeface="Wingdings" panose="05000000000000000000" pitchFamily="2" charset="2"/>
              </a:rPr>
              <a:t>障がい</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児</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26</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名（訪問</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153</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件、来所相談</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64</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件、電話相談</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600</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件）となっています。</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pic>
        <p:nvPicPr>
          <p:cNvPr id="3" name="図 2">
            <a:extLst>
              <a:ext uri="{FF2B5EF4-FFF2-40B4-BE49-F238E27FC236}">
                <a16:creationId xmlns:a16="http://schemas.microsoft.com/office/drawing/2014/main" id="{B079C829-FDC2-4C4C-BD8C-4DF1FFC9013C}"/>
              </a:ext>
            </a:extLst>
          </p:cNvPr>
          <p:cNvPicPr>
            <a:picLocks noChangeAspect="1"/>
          </p:cNvPicPr>
          <p:nvPr/>
        </p:nvPicPr>
        <p:blipFill>
          <a:blip r:embed="rId2"/>
          <a:stretch>
            <a:fillRect/>
          </a:stretch>
        </p:blipFill>
        <p:spPr>
          <a:xfrm>
            <a:off x="560070" y="3908395"/>
            <a:ext cx="11071860" cy="1584960"/>
          </a:xfrm>
          <a:prstGeom prst="rect">
            <a:avLst/>
          </a:prstGeom>
        </p:spPr>
      </p:pic>
      <p:sp>
        <p:nvSpPr>
          <p:cNvPr id="8" name="タイトル 1">
            <a:extLst>
              <a:ext uri="{FF2B5EF4-FFF2-40B4-BE49-F238E27FC236}">
                <a16:creationId xmlns:a16="http://schemas.microsoft.com/office/drawing/2014/main" id="{0291FB4A-5AA9-4B85-A7C0-4F3C33AD8969}"/>
              </a:ext>
            </a:extLst>
          </p:cNvPr>
          <p:cNvSpPr txBox="1">
            <a:spLocks/>
          </p:cNvSpPr>
          <p:nvPr/>
        </p:nvSpPr>
        <p:spPr>
          <a:xfrm>
            <a:off x="696194" y="5198762"/>
            <a:ext cx="11282742" cy="13263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　</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成年後見人の報酬助成事業について、継続利用</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名の実績となりました。</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参考</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成年後見人等報酬費用助成基準額　（在宅）</a:t>
            </a:r>
            <a:r>
              <a:rPr lang="en-US" altLang="ja-JP" sz="1400" dirty="0">
                <a:latin typeface="UD デジタル 教科書体 N-R" panose="02020400000000000000" pitchFamily="17" charset="-128"/>
                <a:ea typeface="UD デジタル 教科書体 N-R" panose="02020400000000000000" pitchFamily="17" charset="-128"/>
              </a:rPr>
              <a:t>28,000</a:t>
            </a:r>
            <a:r>
              <a:rPr lang="ja-JP" altLang="en-US" sz="1400" dirty="0">
                <a:latin typeface="UD デジタル 教科書体 N-R" panose="02020400000000000000" pitchFamily="17" charset="-128"/>
                <a:ea typeface="UD デジタル 教科書体 N-R" panose="02020400000000000000" pitchFamily="17" charset="-128"/>
              </a:rPr>
              <a:t>円／月　（施設入所）</a:t>
            </a:r>
            <a:r>
              <a:rPr lang="en-US" altLang="ja-JP" sz="1400" dirty="0">
                <a:latin typeface="UD デジタル 教科書体 N-R" panose="02020400000000000000" pitchFamily="17" charset="-128"/>
                <a:ea typeface="UD デジタル 教科書体 N-R" panose="02020400000000000000" pitchFamily="17" charset="-128"/>
              </a:rPr>
              <a:t>18,000</a:t>
            </a:r>
            <a:r>
              <a:rPr lang="ja-JP" altLang="en-US" sz="1400" dirty="0">
                <a:latin typeface="UD デジタル 教科書体 N-R" panose="02020400000000000000" pitchFamily="17" charset="-128"/>
                <a:ea typeface="UD デジタル 教科書体 N-R" panose="02020400000000000000" pitchFamily="17" charset="-128"/>
              </a:rPr>
              <a:t>円／月</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pic>
        <p:nvPicPr>
          <p:cNvPr id="5" name="図 4">
            <a:extLst>
              <a:ext uri="{FF2B5EF4-FFF2-40B4-BE49-F238E27FC236}">
                <a16:creationId xmlns:a16="http://schemas.microsoft.com/office/drawing/2014/main" id="{1D8FB333-0563-450C-8585-D9038EA45DAE}"/>
              </a:ext>
            </a:extLst>
          </p:cNvPr>
          <p:cNvPicPr>
            <a:picLocks noChangeAspect="1"/>
          </p:cNvPicPr>
          <p:nvPr/>
        </p:nvPicPr>
        <p:blipFill>
          <a:blip r:embed="rId3"/>
          <a:stretch>
            <a:fillRect/>
          </a:stretch>
        </p:blipFill>
        <p:spPr>
          <a:xfrm>
            <a:off x="560069" y="716429"/>
            <a:ext cx="11071860" cy="1912620"/>
          </a:xfrm>
          <a:prstGeom prst="rect">
            <a:avLst/>
          </a:prstGeom>
        </p:spPr>
      </p:pic>
      <p:sp>
        <p:nvSpPr>
          <p:cNvPr id="2" name="スライド番号プレースホルダー 1">
            <a:extLst>
              <a:ext uri="{FF2B5EF4-FFF2-40B4-BE49-F238E27FC236}">
                <a16:creationId xmlns:a16="http://schemas.microsoft.com/office/drawing/2014/main" id="{D2944702-0D86-49A9-8987-301A0E201817}"/>
              </a:ext>
            </a:extLst>
          </p:cNvPr>
          <p:cNvSpPr>
            <a:spLocks noGrp="1"/>
          </p:cNvSpPr>
          <p:nvPr>
            <p:ph type="sldNum" sz="quarter" idx="12"/>
          </p:nvPr>
        </p:nvSpPr>
        <p:spPr/>
        <p:txBody>
          <a:bodyPr/>
          <a:lstStyle/>
          <a:p>
            <a:fld id="{EB8D0238-2D33-4F53-983D-7ECF5663BBA4}" type="slidenum">
              <a:rPr kumimoji="1" lang="ja-JP" altLang="en-US" smtClean="0"/>
              <a:t>30</a:t>
            </a:fld>
            <a:endParaRPr kumimoji="1" lang="ja-JP" altLang="en-US"/>
          </a:p>
        </p:txBody>
      </p:sp>
    </p:spTree>
    <p:extLst>
      <p:ext uri="{BB962C8B-B14F-4D97-AF65-F5344CB8AC3E}">
        <p14:creationId xmlns:p14="http://schemas.microsoft.com/office/powerpoint/2010/main" val="3111373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B78C360-2331-4961-9593-CCEDE9E0FCE8}"/>
              </a:ext>
            </a:extLst>
          </p:cNvPr>
          <p:cNvPicPr>
            <a:picLocks noChangeAspect="1"/>
          </p:cNvPicPr>
          <p:nvPr/>
        </p:nvPicPr>
        <p:blipFill>
          <a:blip r:embed="rId2"/>
          <a:stretch>
            <a:fillRect/>
          </a:stretch>
        </p:blipFill>
        <p:spPr>
          <a:xfrm>
            <a:off x="560070" y="895387"/>
            <a:ext cx="11071860" cy="1356360"/>
          </a:xfrm>
          <a:prstGeom prst="rect">
            <a:avLst/>
          </a:prstGeom>
        </p:spPr>
      </p:pic>
      <p:sp>
        <p:nvSpPr>
          <p:cNvPr id="5" name="タイトル 1">
            <a:extLst>
              <a:ext uri="{FF2B5EF4-FFF2-40B4-BE49-F238E27FC236}">
                <a16:creationId xmlns:a16="http://schemas.microsoft.com/office/drawing/2014/main" id="{AFD2C8DB-65F6-4C20-A161-3A908690B22F}"/>
              </a:ext>
            </a:extLst>
          </p:cNvPr>
          <p:cNvSpPr txBox="1">
            <a:spLocks/>
          </p:cNvSpPr>
          <p:nvPr/>
        </p:nvSpPr>
        <p:spPr>
          <a:xfrm>
            <a:off x="560070" y="2103840"/>
            <a:ext cx="11282742" cy="19750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（西和関係</a:t>
            </a:r>
            <a:r>
              <a:rPr lang="en-US" altLang="ja-JP" sz="1400" dirty="0">
                <a:latin typeface="UD デジタル 教科書体 N-R" panose="02020400000000000000" pitchFamily="17" charset="-128"/>
                <a:ea typeface="UD デジタル 教科書体 N-R" panose="02020400000000000000" pitchFamily="17" charset="-128"/>
              </a:rPr>
              <a:t>6</a:t>
            </a:r>
            <a:r>
              <a:rPr lang="ja-JP" altLang="en-US" sz="1400" dirty="0">
                <a:latin typeface="UD デジタル 教科書体 N-R" panose="02020400000000000000" pitchFamily="17" charset="-128"/>
                <a:ea typeface="UD デジタル 教科書体 N-R" panose="02020400000000000000" pitchFamily="17" charset="-128"/>
              </a:rPr>
              <a:t>町共同実施）</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令和</a:t>
            </a:r>
            <a:r>
              <a:rPr lang="en-US" altLang="ja-JP" sz="1400" dirty="0">
                <a:latin typeface="UD デジタル 教科書体 N-R" panose="02020400000000000000" pitchFamily="17" charset="-128"/>
                <a:ea typeface="UD デジタル 教科書体 N-R" panose="02020400000000000000" pitchFamily="17" charset="-128"/>
              </a:rPr>
              <a:t>2</a:t>
            </a:r>
            <a:r>
              <a:rPr lang="ja-JP" altLang="en-US" sz="1400" dirty="0">
                <a:latin typeface="UD デジタル 教科書体 N-R" panose="02020400000000000000" pitchFamily="17" charset="-128"/>
                <a:ea typeface="UD デジタル 教科書体 N-R" panose="02020400000000000000" pitchFamily="17" charset="-128"/>
              </a:rPr>
              <a:t>年度に引き続き、特定非営利活動法人 権利擁護支援センターななつぼしに委託し、判断能力が不十分な</a:t>
            </a:r>
            <a:r>
              <a:rPr lang="ja-JP" altLang="en-US" sz="1400" dirty="0" err="1">
                <a:latin typeface="UD デジタル 教科書体 N-R" panose="02020400000000000000" pitchFamily="17" charset="-128"/>
                <a:ea typeface="UD デジタル 教科書体 N-R" panose="02020400000000000000" pitchFamily="17" charset="-128"/>
              </a:rPr>
              <a:t>障がい</a:t>
            </a:r>
            <a:r>
              <a:rPr lang="ja-JP" altLang="en-US" sz="1400" dirty="0">
                <a:latin typeface="UD デジタル 教科書体 N-R" panose="02020400000000000000" pitchFamily="17" charset="-128"/>
                <a:ea typeface="UD デジタル 教科書体 N-R" panose="02020400000000000000" pitchFamily="17" charset="-128"/>
              </a:rPr>
              <a:t>者等の権利擁護を図るため相談及び情報提供や、成年後見人申立て手続きの支援、法人後見事業等を実施しました。</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　上牧町における令和</a:t>
            </a:r>
            <a:r>
              <a:rPr lang="en-US" altLang="ja-JP"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3</a:t>
            </a:r>
            <a:r>
              <a:rPr lang="ja-JP" altLang="en-US" sz="1400" dirty="0">
                <a:latin typeface="UD デジタル 教科書体 N-R" panose="02020400000000000000" pitchFamily="17" charset="-128"/>
                <a:ea typeface="UD デジタル 教科書体 N-R" panose="02020400000000000000" pitchFamily="17" charset="-128"/>
                <a:sym typeface="Wingdings" panose="05000000000000000000" pitchFamily="2" charset="2"/>
              </a:rPr>
              <a:t>年度の利用実績は以下のとおりです。</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pic>
        <p:nvPicPr>
          <p:cNvPr id="6" name="図 5">
            <a:extLst>
              <a:ext uri="{FF2B5EF4-FFF2-40B4-BE49-F238E27FC236}">
                <a16:creationId xmlns:a16="http://schemas.microsoft.com/office/drawing/2014/main" id="{739FA418-A227-409B-9A80-97A5E21C87A2}"/>
              </a:ext>
            </a:extLst>
          </p:cNvPr>
          <p:cNvPicPr>
            <a:picLocks noChangeAspect="1"/>
          </p:cNvPicPr>
          <p:nvPr/>
        </p:nvPicPr>
        <p:blipFill>
          <a:blip r:embed="rId3"/>
          <a:stretch>
            <a:fillRect/>
          </a:stretch>
        </p:blipFill>
        <p:spPr>
          <a:xfrm>
            <a:off x="1024409" y="3836633"/>
            <a:ext cx="7178040" cy="2125980"/>
          </a:xfrm>
          <a:prstGeom prst="rect">
            <a:avLst/>
          </a:prstGeom>
        </p:spPr>
      </p:pic>
      <p:sp>
        <p:nvSpPr>
          <p:cNvPr id="2" name="スライド番号プレースホルダー 1">
            <a:extLst>
              <a:ext uri="{FF2B5EF4-FFF2-40B4-BE49-F238E27FC236}">
                <a16:creationId xmlns:a16="http://schemas.microsoft.com/office/drawing/2014/main" id="{2D3CCCBC-C38A-41F5-9270-85533F97B79A}"/>
              </a:ext>
            </a:extLst>
          </p:cNvPr>
          <p:cNvSpPr>
            <a:spLocks noGrp="1"/>
          </p:cNvSpPr>
          <p:nvPr>
            <p:ph type="sldNum" sz="quarter" idx="12"/>
          </p:nvPr>
        </p:nvSpPr>
        <p:spPr/>
        <p:txBody>
          <a:bodyPr/>
          <a:lstStyle/>
          <a:p>
            <a:fld id="{EB8D0238-2D33-4F53-983D-7ECF5663BBA4}" type="slidenum">
              <a:rPr kumimoji="1" lang="ja-JP" altLang="en-US" smtClean="0"/>
              <a:t>31</a:t>
            </a:fld>
            <a:endParaRPr kumimoji="1" lang="ja-JP" altLang="en-US"/>
          </a:p>
        </p:txBody>
      </p:sp>
    </p:spTree>
    <p:extLst>
      <p:ext uri="{BB962C8B-B14F-4D97-AF65-F5344CB8AC3E}">
        <p14:creationId xmlns:p14="http://schemas.microsoft.com/office/powerpoint/2010/main" val="17600275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B814FCA-54B4-41C7-B827-24D0B48DC018}"/>
              </a:ext>
            </a:extLst>
          </p:cNvPr>
          <p:cNvSpPr txBox="1">
            <a:spLocks/>
          </p:cNvSpPr>
          <p:nvPr/>
        </p:nvSpPr>
        <p:spPr>
          <a:xfrm>
            <a:off x="622860" y="3674772"/>
            <a:ext cx="11952303" cy="2485878"/>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5600" dirty="0">
                <a:latin typeface="UD デジタル 教科書体 N-R" panose="02020400000000000000" pitchFamily="17" charset="-128"/>
                <a:ea typeface="UD デジタル 教科書体 N-R" panose="02020400000000000000" pitchFamily="17" charset="-128"/>
              </a:rPr>
              <a:t>【</a:t>
            </a:r>
            <a:r>
              <a:rPr lang="ja-JP" altLang="en-US" sz="5600" dirty="0">
                <a:latin typeface="UD デジタル 教科書体 N-R" panose="02020400000000000000" pitchFamily="17" charset="-128"/>
                <a:ea typeface="UD デジタル 教科書体 N-R" panose="02020400000000000000" pitchFamily="17" charset="-128"/>
              </a:rPr>
              <a:t>令和</a:t>
            </a:r>
            <a:r>
              <a:rPr lang="en-US" altLang="ja-JP" sz="5600" dirty="0">
                <a:latin typeface="UD デジタル 教科書体 N-R" panose="02020400000000000000" pitchFamily="17" charset="-128"/>
                <a:ea typeface="UD デジタル 教科書体 N-R" panose="02020400000000000000" pitchFamily="17" charset="-128"/>
              </a:rPr>
              <a:t>3</a:t>
            </a:r>
            <a:r>
              <a:rPr lang="ja-JP" altLang="en-US" sz="5600" dirty="0">
                <a:latin typeface="UD デジタル 教科書体 N-R" panose="02020400000000000000" pitchFamily="17" charset="-128"/>
                <a:ea typeface="UD デジタル 教科書体 N-R" panose="02020400000000000000" pitchFamily="17" charset="-128"/>
              </a:rPr>
              <a:t>年度の実績</a:t>
            </a:r>
            <a:r>
              <a:rPr lang="en-US" altLang="ja-JP" sz="5600" dirty="0">
                <a:latin typeface="UD デジタル 教科書体 N-R" panose="02020400000000000000" pitchFamily="17" charset="-128"/>
                <a:ea typeface="UD デジタル 教科書体 N-R" panose="02020400000000000000" pitchFamily="17" charset="-128"/>
              </a:rPr>
              <a:t>】</a:t>
            </a:r>
            <a:r>
              <a:rPr lang="ja-JP" altLang="en-US" sz="5600" dirty="0">
                <a:latin typeface="UD デジタル 教科書体 N-R" panose="02020400000000000000" pitchFamily="17" charset="-128"/>
                <a:ea typeface="UD デジタル 教科書体 N-R" panose="02020400000000000000" pitchFamily="17" charset="-128"/>
              </a:rPr>
              <a:t>　</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・手話通訳者派遣事業　（委託先　奈良県聴覚障害者支援センター）</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延べ利用人数 </a:t>
            </a:r>
            <a:r>
              <a:rPr lang="en-US" altLang="ja-JP" sz="5600" dirty="0">
                <a:latin typeface="UD デジタル 教科書体 N-R" panose="02020400000000000000" pitchFamily="17" charset="-128"/>
                <a:ea typeface="UD デジタル 教科書体 N-R" panose="02020400000000000000" pitchFamily="17" charset="-128"/>
              </a:rPr>
              <a:t>117</a:t>
            </a:r>
            <a:r>
              <a:rPr lang="ja-JP" altLang="en-US" sz="5600" dirty="0">
                <a:latin typeface="UD デジタル 教科書体 N-R" panose="02020400000000000000" pitchFamily="17" charset="-128"/>
                <a:ea typeface="UD デジタル 教科書体 N-R" panose="02020400000000000000" pitchFamily="17" charset="-128"/>
              </a:rPr>
              <a:t>人（実利用人数 </a:t>
            </a:r>
            <a:r>
              <a:rPr lang="en-US" altLang="ja-JP" sz="5600" dirty="0">
                <a:latin typeface="UD デジタル 教科書体 N-R" panose="02020400000000000000" pitchFamily="17" charset="-128"/>
                <a:ea typeface="UD デジタル 教科書体 N-R" panose="02020400000000000000" pitchFamily="17" charset="-128"/>
              </a:rPr>
              <a:t>7</a:t>
            </a:r>
            <a:r>
              <a:rPr lang="ja-JP" altLang="en-US" sz="5600" dirty="0">
                <a:latin typeface="UD デジタル 教科書体 N-R" panose="02020400000000000000" pitchFamily="17" charset="-128"/>
                <a:ea typeface="UD デジタル 教科書体 N-R" panose="02020400000000000000" pitchFamily="17" charset="-128"/>
              </a:rPr>
              <a:t>人）、総時間数 </a:t>
            </a:r>
            <a:r>
              <a:rPr lang="en-US" altLang="ja-JP" sz="5600" dirty="0">
                <a:latin typeface="UD デジタル 教科書体 N-R" panose="02020400000000000000" pitchFamily="17" charset="-128"/>
                <a:ea typeface="UD デジタル 教科書体 N-R" panose="02020400000000000000" pitchFamily="17" charset="-128"/>
              </a:rPr>
              <a:t>168</a:t>
            </a:r>
            <a:r>
              <a:rPr lang="ja-JP" altLang="en-US" sz="5600" dirty="0">
                <a:latin typeface="UD デジタル 教科書体 N-R" panose="02020400000000000000" pitchFamily="17" charset="-128"/>
                <a:ea typeface="UD デジタル 教科書体 N-R" panose="02020400000000000000" pitchFamily="17" charset="-128"/>
              </a:rPr>
              <a:t>時間の利用があり、主な利用内容は医療機関への同行となっています。</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・手話通訳者設置事業　　　　　　　（委託先　上牧町社会福祉協議会）</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令和</a:t>
            </a:r>
            <a:r>
              <a:rPr lang="en-US" altLang="ja-JP" sz="5600" dirty="0">
                <a:latin typeface="UD デジタル 教科書体 N-R" panose="02020400000000000000" pitchFamily="17" charset="-128"/>
                <a:ea typeface="UD デジタル 教科書体 N-R" panose="02020400000000000000" pitchFamily="17" charset="-128"/>
              </a:rPr>
              <a:t>3</a:t>
            </a:r>
            <a:r>
              <a:rPr lang="ja-JP" altLang="en-US" sz="5600" dirty="0">
                <a:latin typeface="UD デジタル 教科書体 N-R" panose="02020400000000000000" pitchFamily="17" charset="-128"/>
                <a:ea typeface="UD デジタル 教科書体 N-R" panose="02020400000000000000" pitchFamily="17" charset="-128"/>
              </a:rPr>
              <a:t>年</a:t>
            </a:r>
            <a:r>
              <a:rPr lang="en-US" altLang="ja-JP" sz="5600" dirty="0">
                <a:latin typeface="UD デジタル 教科書体 N-R" panose="02020400000000000000" pitchFamily="17" charset="-128"/>
                <a:ea typeface="UD デジタル 教科書体 N-R" panose="02020400000000000000" pitchFamily="17" charset="-128"/>
              </a:rPr>
              <a:t>7</a:t>
            </a:r>
            <a:r>
              <a:rPr lang="ja-JP" altLang="en-US" sz="5600" dirty="0">
                <a:latin typeface="UD デジタル 教科書体 N-R" panose="02020400000000000000" pitchFamily="17" charset="-128"/>
                <a:ea typeface="UD デジタル 教科書体 N-R" panose="02020400000000000000" pitchFamily="17" charset="-128"/>
              </a:rPr>
              <a:t>月より</a:t>
            </a:r>
            <a:r>
              <a:rPr lang="en-US" altLang="ja-JP" sz="5600" dirty="0">
                <a:latin typeface="UD デジタル 教科書体 N-R" panose="02020400000000000000" pitchFamily="17" charset="-128"/>
                <a:ea typeface="UD デジタル 教科書体 N-R" panose="02020400000000000000" pitchFamily="17" charset="-128"/>
              </a:rPr>
              <a:t>2000</a:t>
            </a:r>
            <a:r>
              <a:rPr lang="ja-JP" altLang="en-US" sz="5600" dirty="0">
                <a:latin typeface="UD デジタル 教科書体 N-R" panose="02020400000000000000" pitchFamily="17" charset="-128"/>
                <a:ea typeface="UD デジタル 教科書体 N-R" panose="02020400000000000000" pitchFamily="17" charset="-128"/>
              </a:rPr>
              <a:t>年会館に手話通訳者を設置し、</a:t>
            </a:r>
            <a:r>
              <a:rPr lang="ja-JP" altLang="en-US" sz="5600" dirty="0" err="1">
                <a:latin typeface="UD デジタル 教科書体 N-R" panose="02020400000000000000" pitchFamily="17" charset="-128"/>
                <a:ea typeface="UD デジタル 教科書体 N-R" panose="02020400000000000000" pitchFamily="17" charset="-128"/>
              </a:rPr>
              <a:t>聴覚障がい</a:t>
            </a:r>
            <a:r>
              <a:rPr lang="ja-JP" altLang="en-US" sz="5600" dirty="0">
                <a:latin typeface="UD デジタル 教科書体 N-R" panose="02020400000000000000" pitchFamily="17" charset="-128"/>
                <a:ea typeface="UD デジタル 教科書体 N-R" panose="02020400000000000000" pitchFamily="17" charset="-128"/>
              </a:rPr>
              <a:t>者等の日常生活上の各種相談支援を行う事業を開始しました。　</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設置日：毎週木曜日</a:t>
            </a:r>
            <a:r>
              <a:rPr lang="en-US" altLang="ja-JP" sz="5600" dirty="0">
                <a:latin typeface="UD デジタル 教科書体 N-R" panose="02020400000000000000" pitchFamily="17" charset="-128"/>
                <a:ea typeface="UD デジタル 教科書体 N-R" panose="02020400000000000000" pitchFamily="17" charset="-128"/>
              </a:rPr>
              <a:t>13</a:t>
            </a:r>
            <a:r>
              <a:rPr lang="ja-JP" altLang="en-US" sz="5600" dirty="0">
                <a:latin typeface="UD デジタル 教科書体 N-R" panose="02020400000000000000" pitchFamily="17" charset="-128"/>
                <a:ea typeface="UD デジタル 教科書体 N-R" panose="02020400000000000000" pitchFamily="17" charset="-128"/>
              </a:rPr>
              <a:t>：</a:t>
            </a:r>
            <a:r>
              <a:rPr lang="en-US" altLang="ja-JP" sz="5600" dirty="0">
                <a:latin typeface="UD デジタル 教科書体 N-R" panose="02020400000000000000" pitchFamily="17" charset="-128"/>
                <a:ea typeface="UD デジタル 教科書体 N-R" panose="02020400000000000000" pitchFamily="17" charset="-128"/>
              </a:rPr>
              <a:t>00</a:t>
            </a:r>
            <a:r>
              <a:rPr lang="ja-JP" altLang="en-US" sz="5600" dirty="0">
                <a:latin typeface="UD デジタル 教科書体 N-R" panose="02020400000000000000" pitchFamily="17" charset="-128"/>
                <a:ea typeface="UD デジタル 教科書体 N-R" panose="02020400000000000000" pitchFamily="17" charset="-128"/>
              </a:rPr>
              <a:t>～</a:t>
            </a:r>
            <a:r>
              <a:rPr lang="en-US" altLang="ja-JP" sz="5600" dirty="0">
                <a:latin typeface="UD デジタル 教科書体 N-R" panose="02020400000000000000" pitchFamily="17" charset="-128"/>
                <a:ea typeface="UD デジタル 教科書体 N-R" panose="02020400000000000000" pitchFamily="17" charset="-128"/>
              </a:rPr>
              <a:t>16</a:t>
            </a:r>
            <a:r>
              <a:rPr lang="ja-JP" altLang="en-US" sz="5600" dirty="0">
                <a:latin typeface="UD デジタル 教科書体 N-R" panose="02020400000000000000" pitchFamily="17" charset="-128"/>
                <a:ea typeface="UD デジタル 教科書体 N-R" panose="02020400000000000000" pitchFamily="17" charset="-128"/>
              </a:rPr>
              <a:t>：</a:t>
            </a:r>
            <a:r>
              <a:rPr lang="en-US" altLang="ja-JP" sz="5600" dirty="0">
                <a:latin typeface="UD デジタル 教科書体 N-R" panose="02020400000000000000" pitchFamily="17" charset="-128"/>
                <a:ea typeface="UD デジタル 教科書体 N-R" panose="02020400000000000000" pitchFamily="17" charset="-128"/>
              </a:rPr>
              <a:t>00</a:t>
            </a:r>
            <a:r>
              <a:rPr lang="ja-JP" altLang="en-US" sz="5600" dirty="0">
                <a:latin typeface="UD デジタル 教科書体 N-R" panose="02020400000000000000" pitchFamily="17" charset="-128"/>
                <a:ea typeface="UD デジタル 教科書体 N-R" panose="02020400000000000000" pitchFamily="17" charset="-128"/>
              </a:rPr>
              <a:t>　　延べ利用人数 </a:t>
            </a:r>
            <a:r>
              <a:rPr lang="en-US" altLang="ja-JP" sz="5600" dirty="0">
                <a:latin typeface="UD デジタル 教科書体 N-R" panose="02020400000000000000" pitchFamily="17" charset="-128"/>
                <a:ea typeface="UD デジタル 教科書体 N-R" panose="02020400000000000000" pitchFamily="17" charset="-128"/>
              </a:rPr>
              <a:t>103</a:t>
            </a:r>
            <a:r>
              <a:rPr lang="ja-JP" altLang="en-US" sz="5600" dirty="0">
                <a:latin typeface="UD デジタル 教科書体 N-R" panose="02020400000000000000" pitchFamily="17" charset="-128"/>
                <a:ea typeface="UD デジタル 教科書体 N-R" panose="02020400000000000000" pitchFamily="17" charset="-128"/>
              </a:rPr>
              <a:t>人（実人数 </a:t>
            </a:r>
            <a:r>
              <a:rPr lang="en-US" altLang="ja-JP" sz="5600" dirty="0">
                <a:latin typeface="UD デジタル 教科書体 N-R" panose="02020400000000000000" pitchFamily="17" charset="-128"/>
                <a:ea typeface="UD デジタル 教科書体 N-R" panose="02020400000000000000" pitchFamily="17" charset="-128"/>
              </a:rPr>
              <a:t>7</a:t>
            </a:r>
            <a:r>
              <a:rPr lang="ja-JP" altLang="en-US" sz="5600" dirty="0">
                <a:latin typeface="UD デジタル 教科書体 N-R" panose="02020400000000000000" pitchFamily="17" charset="-128"/>
                <a:ea typeface="UD デジタル 教科書体 N-R" panose="02020400000000000000" pitchFamily="17" charset="-128"/>
              </a:rPr>
              <a:t>人）、総時間数</a:t>
            </a:r>
            <a:r>
              <a:rPr lang="en-US" altLang="ja-JP" sz="5600" dirty="0">
                <a:latin typeface="UD デジタル 教科書体 N-R" panose="02020400000000000000" pitchFamily="17" charset="-128"/>
                <a:ea typeface="UD デジタル 教科書体 N-R" panose="02020400000000000000" pitchFamily="17" charset="-128"/>
              </a:rPr>
              <a:t>60</a:t>
            </a:r>
            <a:r>
              <a:rPr lang="ja-JP" altLang="en-US" sz="5600" dirty="0">
                <a:latin typeface="UD デジタル 教科書体 N-R" panose="02020400000000000000" pitchFamily="17" charset="-128"/>
                <a:ea typeface="UD デジタル 教科書体 N-R" panose="02020400000000000000" pitchFamily="17" charset="-128"/>
              </a:rPr>
              <a:t>時間</a:t>
            </a:r>
            <a:r>
              <a:rPr lang="en-US" altLang="ja-JP" sz="5600" dirty="0">
                <a:latin typeface="UD デジタル 教科書体 N-R" panose="02020400000000000000" pitchFamily="17" charset="-128"/>
                <a:ea typeface="UD デジタル 教科書体 N-R" panose="02020400000000000000" pitchFamily="17" charset="-128"/>
              </a:rPr>
              <a:t>10</a:t>
            </a:r>
            <a:r>
              <a:rPr lang="ja-JP" altLang="en-US" sz="5600" dirty="0">
                <a:latin typeface="UD デジタル 教科書体 N-R" panose="02020400000000000000" pitchFamily="17" charset="-128"/>
                <a:ea typeface="UD デジタル 教科書体 N-R" panose="02020400000000000000" pitchFamily="17" charset="-128"/>
              </a:rPr>
              <a:t>分の利用がありました。</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・手話奉仕員養成研修事業　（委託先　上牧町社会福祉協議会）</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5600" dirty="0">
                <a:latin typeface="UD デジタル 教科書体 N-R" panose="02020400000000000000" pitchFamily="17" charset="-128"/>
                <a:ea typeface="UD デジタル 教科書体 N-R" panose="02020400000000000000" pitchFamily="17" charset="-128"/>
              </a:rPr>
              <a:t>　手話養成講座を開講し、</a:t>
            </a:r>
            <a:r>
              <a:rPr lang="en-US" altLang="ja-JP" sz="5600" dirty="0">
                <a:latin typeface="UD デジタル 教科書体 N-R" panose="02020400000000000000" pitchFamily="17" charset="-128"/>
                <a:ea typeface="UD デジタル 教科書体 N-R" panose="02020400000000000000" pitchFamily="17" charset="-128"/>
              </a:rPr>
              <a:t>6</a:t>
            </a:r>
            <a:r>
              <a:rPr lang="ja-JP" altLang="en-US" sz="5600" dirty="0">
                <a:latin typeface="UD デジタル 教科書体 N-R" panose="02020400000000000000" pitchFamily="17" charset="-128"/>
                <a:ea typeface="UD デジタル 教科書体 N-R" panose="02020400000000000000" pitchFamily="17" charset="-128"/>
              </a:rPr>
              <a:t>人が修了されました。　期間：令和</a:t>
            </a:r>
            <a:r>
              <a:rPr lang="en-US" altLang="ja-JP" sz="5600" dirty="0">
                <a:latin typeface="UD デジタル 教科書体 N-R" panose="02020400000000000000" pitchFamily="17" charset="-128"/>
                <a:ea typeface="UD デジタル 教科書体 N-R" panose="02020400000000000000" pitchFamily="17" charset="-128"/>
              </a:rPr>
              <a:t>3</a:t>
            </a:r>
            <a:r>
              <a:rPr lang="ja-JP" altLang="en-US" sz="5600" dirty="0">
                <a:latin typeface="UD デジタル 教科書体 N-R" panose="02020400000000000000" pitchFamily="17" charset="-128"/>
                <a:ea typeface="UD デジタル 教科書体 N-R" panose="02020400000000000000" pitchFamily="17" charset="-128"/>
              </a:rPr>
              <a:t>年</a:t>
            </a:r>
            <a:r>
              <a:rPr lang="en-US" altLang="ja-JP" sz="5600" dirty="0">
                <a:latin typeface="UD デジタル 教科書体 N-R" panose="02020400000000000000" pitchFamily="17" charset="-128"/>
                <a:ea typeface="UD デジタル 教科書体 N-R" panose="02020400000000000000" pitchFamily="17" charset="-128"/>
              </a:rPr>
              <a:t>4</a:t>
            </a:r>
            <a:r>
              <a:rPr lang="ja-JP" altLang="en-US" sz="5600" dirty="0">
                <a:latin typeface="UD デジタル 教科書体 N-R" panose="02020400000000000000" pitchFamily="17" charset="-128"/>
                <a:ea typeface="UD デジタル 教科書体 N-R" panose="02020400000000000000" pitchFamily="17" charset="-128"/>
              </a:rPr>
              <a:t>月</a:t>
            </a:r>
            <a:r>
              <a:rPr lang="en-US" altLang="ja-JP" sz="5600" dirty="0">
                <a:latin typeface="UD デジタル 教科書体 N-R" panose="02020400000000000000" pitchFamily="17" charset="-128"/>
                <a:ea typeface="UD デジタル 教科書体 N-R" panose="02020400000000000000" pitchFamily="17" charset="-128"/>
              </a:rPr>
              <a:t>13</a:t>
            </a:r>
            <a:r>
              <a:rPr lang="ja-JP" altLang="en-US" sz="5600" dirty="0">
                <a:latin typeface="UD デジタル 教科書体 N-R" panose="02020400000000000000" pitchFamily="17" charset="-128"/>
                <a:ea typeface="UD デジタル 教科書体 N-R" panose="02020400000000000000" pitchFamily="17" charset="-128"/>
              </a:rPr>
              <a:t>日～</a:t>
            </a:r>
            <a:r>
              <a:rPr lang="en-US" altLang="ja-JP" sz="5600" dirty="0">
                <a:latin typeface="UD デジタル 教科書体 N-R" panose="02020400000000000000" pitchFamily="17" charset="-128"/>
                <a:ea typeface="UD デジタル 教科書体 N-R" panose="02020400000000000000" pitchFamily="17" charset="-128"/>
              </a:rPr>
              <a:t>10</a:t>
            </a:r>
            <a:r>
              <a:rPr lang="ja-JP" altLang="en-US" sz="5600" dirty="0">
                <a:latin typeface="UD デジタル 教科書体 N-R" panose="02020400000000000000" pitchFamily="17" charset="-128"/>
                <a:ea typeface="UD デジタル 教科書体 N-R" panose="02020400000000000000" pitchFamily="17" charset="-128"/>
              </a:rPr>
              <a:t>月</a:t>
            </a:r>
            <a:r>
              <a:rPr lang="en-US" altLang="ja-JP" sz="5600" dirty="0">
                <a:latin typeface="UD デジタル 教科書体 N-R" panose="02020400000000000000" pitchFamily="17" charset="-128"/>
                <a:ea typeface="UD デジタル 教科書体 N-R" panose="02020400000000000000" pitchFamily="17" charset="-128"/>
              </a:rPr>
              <a:t>19</a:t>
            </a:r>
            <a:r>
              <a:rPr lang="ja-JP" altLang="en-US" sz="5600" dirty="0">
                <a:latin typeface="UD デジタル 教科書体 N-R" panose="02020400000000000000" pitchFamily="17" charset="-128"/>
                <a:ea typeface="UD デジタル 教科書体 N-R" panose="02020400000000000000" pitchFamily="17" charset="-128"/>
              </a:rPr>
              <a:t>日（全２４回）</a:t>
            </a:r>
            <a:endParaRPr lang="en-US" altLang="ja-JP" sz="56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sp>
        <p:nvSpPr>
          <p:cNvPr id="7" name="四角形: 角を丸くする 6">
            <a:extLst>
              <a:ext uri="{FF2B5EF4-FFF2-40B4-BE49-F238E27FC236}">
                <a16:creationId xmlns:a16="http://schemas.microsoft.com/office/drawing/2014/main" id="{214A037F-FBD5-4723-96B6-1DB338D8C423}"/>
              </a:ext>
            </a:extLst>
          </p:cNvPr>
          <p:cNvSpPr/>
          <p:nvPr/>
        </p:nvSpPr>
        <p:spPr>
          <a:xfrm>
            <a:off x="2893979" y="4172208"/>
            <a:ext cx="897432" cy="24635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字幕 2">
            <a:extLst>
              <a:ext uri="{FF2B5EF4-FFF2-40B4-BE49-F238E27FC236}">
                <a16:creationId xmlns:a16="http://schemas.microsoft.com/office/drawing/2014/main" id="{AD10C70C-8CB1-4B96-A097-898E83AC9C0D}"/>
              </a:ext>
            </a:extLst>
          </p:cNvPr>
          <p:cNvSpPr txBox="1">
            <a:spLocks/>
          </p:cNvSpPr>
          <p:nvPr/>
        </p:nvSpPr>
        <p:spPr>
          <a:xfrm>
            <a:off x="2893979" y="4110064"/>
            <a:ext cx="1048997" cy="3706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160"/>
              </a:lnSpc>
            </a:pPr>
            <a:r>
              <a:rPr lang="ja-JP" altLang="en-US" sz="1400" dirty="0">
                <a:latin typeface="UD デジタル 教科書体 N-R" panose="02020400000000000000" pitchFamily="17" charset="-128"/>
                <a:ea typeface="UD デジタル 教科書体 N-R" panose="02020400000000000000" pitchFamily="17" charset="-128"/>
              </a:rPr>
              <a:t>新規事業</a:t>
            </a:r>
          </a:p>
        </p:txBody>
      </p:sp>
      <p:pic>
        <p:nvPicPr>
          <p:cNvPr id="2" name="図 1">
            <a:extLst>
              <a:ext uri="{FF2B5EF4-FFF2-40B4-BE49-F238E27FC236}">
                <a16:creationId xmlns:a16="http://schemas.microsoft.com/office/drawing/2014/main" id="{DC1FA4CE-A535-42DE-9B11-47277A57B371}"/>
              </a:ext>
            </a:extLst>
          </p:cNvPr>
          <p:cNvPicPr>
            <a:picLocks noChangeAspect="1"/>
          </p:cNvPicPr>
          <p:nvPr/>
        </p:nvPicPr>
        <p:blipFill>
          <a:blip r:embed="rId2"/>
          <a:stretch>
            <a:fillRect/>
          </a:stretch>
        </p:blipFill>
        <p:spPr>
          <a:xfrm>
            <a:off x="497926" y="874687"/>
            <a:ext cx="11071860" cy="2240280"/>
          </a:xfrm>
          <a:prstGeom prst="rect">
            <a:avLst/>
          </a:prstGeom>
        </p:spPr>
      </p:pic>
      <p:sp>
        <p:nvSpPr>
          <p:cNvPr id="3" name="スライド番号プレースホルダー 2">
            <a:extLst>
              <a:ext uri="{FF2B5EF4-FFF2-40B4-BE49-F238E27FC236}">
                <a16:creationId xmlns:a16="http://schemas.microsoft.com/office/drawing/2014/main" id="{41D5D2B3-F6B5-4D8C-8FA6-4DE0BFE3F379}"/>
              </a:ext>
            </a:extLst>
          </p:cNvPr>
          <p:cNvSpPr>
            <a:spLocks noGrp="1"/>
          </p:cNvSpPr>
          <p:nvPr>
            <p:ph type="sldNum" sz="quarter" idx="12"/>
          </p:nvPr>
        </p:nvSpPr>
        <p:spPr/>
        <p:txBody>
          <a:bodyPr/>
          <a:lstStyle/>
          <a:p>
            <a:fld id="{EB8D0238-2D33-4F53-983D-7ECF5663BBA4}" type="slidenum">
              <a:rPr kumimoji="1" lang="ja-JP" altLang="en-US" smtClean="0"/>
              <a:t>32</a:t>
            </a:fld>
            <a:endParaRPr kumimoji="1" lang="ja-JP" altLang="en-US"/>
          </a:p>
        </p:txBody>
      </p:sp>
    </p:spTree>
    <p:extLst>
      <p:ext uri="{BB962C8B-B14F-4D97-AF65-F5344CB8AC3E}">
        <p14:creationId xmlns:p14="http://schemas.microsoft.com/office/powerpoint/2010/main" val="28644682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71CB7EF-3009-4199-AB3B-C5A2259122D4}"/>
              </a:ext>
            </a:extLst>
          </p:cNvPr>
          <p:cNvSpPr txBox="1">
            <a:spLocks/>
          </p:cNvSpPr>
          <p:nvPr/>
        </p:nvSpPr>
        <p:spPr>
          <a:xfrm>
            <a:off x="634050" y="2941097"/>
            <a:ext cx="11071860" cy="13263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　</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日常生活用具の品目については、紙おむつ・蓄便袋・蓄尿袋・特殊寝台・特殊マット・視覚障害者用拡大読書器・視覚障害者用時計・電動式人工喉頭・聴覚障害者用屋内信号装置となりました。</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sp>
        <p:nvSpPr>
          <p:cNvPr id="10" name="タイトル 1">
            <a:extLst>
              <a:ext uri="{FF2B5EF4-FFF2-40B4-BE49-F238E27FC236}">
                <a16:creationId xmlns:a16="http://schemas.microsoft.com/office/drawing/2014/main" id="{BB8DBB6D-8EFF-4219-BD2A-6FE20D78948A}"/>
              </a:ext>
            </a:extLst>
          </p:cNvPr>
          <p:cNvSpPr txBox="1">
            <a:spLocks/>
          </p:cNvSpPr>
          <p:nvPr/>
        </p:nvSpPr>
        <p:spPr>
          <a:xfrm>
            <a:off x="634050" y="5621709"/>
            <a:ext cx="11071860" cy="13263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　</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実利用人数は令和</a:t>
            </a:r>
            <a:r>
              <a:rPr lang="en-US" altLang="ja-JP" sz="1400" dirty="0">
                <a:latin typeface="UD デジタル 教科書体 N-R" panose="02020400000000000000" pitchFamily="17" charset="-128"/>
                <a:ea typeface="UD デジタル 教科書体 N-R" panose="02020400000000000000" pitchFamily="17" charset="-128"/>
              </a:rPr>
              <a:t>2</a:t>
            </a:r>
            <a:r>
              <a:rPr lang="ja-JP" altLang="en-US" sz="1400" dirty="0">
                <a:latin typeface="UD デジタル 教科書体 N-R" panose="02020400000000000000" pitchFamily="17" charset="-128"/>
                <a:ea typeface="UD デジタル 教科書体 N-R" panose="02020400000000000000" pitchFamily="17" charset="-128"/>
              </a:rPr>
              <a:t>年度より減少傾向となっています。社会参加のための外出支援という性質のサービスであることから新型コロナウイルス感染症拡大の影響による利用控えが一因となっていることが推察されます。</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上牧町と契約を締結している移動支援事業所数　４６事業所（令和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年度末現在）</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endParaRPr lang="ja-JP" altLang="en-US" sz="1400" dirty="0">
              <a:latin typeface="UD デジタル 教科書体 N-R" panose="02020400000000000000" pitchFamily="17" charset="-128"/>
              <a:ea typeface="UD デジタル 教科書体 N-R" panose="02020400000000000000" pitchFamily="17" charset="-128"/>
            </a:endParaRPr>
          </a:p>
        </p:txBody>
      </p:sp>
      <p:pic>
        <p:nvPicPr>
          <p:cNvPr id="2" name="図 1">
            <a:extLst>
              <a:ext uri="{FF2B5EF4-FFF2-40B4-BE49-F238E27FC236}">
                <a16:creationId xmlns:a16="http://schemas.microsoft.com/office/drawing/2014/main" id="{E982283B-4DF2-4142-BDA5-AAFFB09BD970}"/>
              </a:ext>
            </a:extLst>
          </p:cNvPr>
          <p:cNvPicPr>
            <a:picLocks noChangeAspect="1"/>
          </p:cNvPicPr>
          <p:nvPr/>
        </p:nvPicPr>
        <p:blipFill>
          <a:blip r:embed="rId2"/>
          <a:stretch>
            <a:fillRect/>
          </a:stretch>
        </p:blipFill>
        <p:spPr>
          <a:xfrm>
            <a:off x="486090" y="306354"/>
            <a:ext cx="11071860" cy="3070860"/>
          </a:xfrm>
          <a:prstGeom prst="rect">
            <a:avLst/>
          </a:prstGeom>
        </p:spPr>
      </p:pic>
      <p:pic>
        <p:nvPicPr>
          <p:cNvPr id="3" name="図 2">
            <a:extLst>
              <a:ext uri="{FF2B5EF4-FFF2-40B4-BE49-F238E27FC236}">
                <a16:creationId xmlns:a16="http://schemas.microsoft.com/office/drawing/2014/main" id="{E7607B0F-FB1E-41E4-872F-86CC4D18E9BE}"/>
              </a:ext>
            </a:extLst>
          </p:cNvPr>
          <p:cNvPicPr>
            <a:picLocks noChangeAspect="1"/>
          </p:cNvPicPr>
          <p:nvPr/>
        </p:nvPicPr>
        <p:blipFill>
          <a:blip r:embed="rId3"/>
          <a:stretch>
            <a:fillRect/>
          </a:stretch>
        </p:blipFill>
        <p:spPr>
          <a:xfrm>
            <a:off x="486090" y="4111249"/>
            <a:ext cx="11071860" cy="1661160"/>
          </a:xfrm>
          <a:prstGeom prst="rect">
            <a:avLst/>
          </a:prstGeom>
        </p:spPr>
      </p:pic>
      <p:sp>
        <p:nvSpPr>
          <p:cNvPr id="4" name="スライド番号プレースホルダー 3">
            <a:extLst>
              <a:ext uri="{FF2B5EF4-FFF2-40B4-BE49-F238E27FC236}">
                <a16:creationId xmlns:a16="http://schemas.microsoft.com/office/drawing/2014/main" id="{186EA917-8487-44F7-BFBC-65B590E7DCD8}"/>
              </a:ext>
            </a:extLst>
          </p:cNvPr>
          <p:cNvSpPr>
            <a:spLocks noGrp="1"/>
          </p:cNvSpPr>
          <p:nvPr>
            <p:ph type="sldNum" sz="quarter" idx="12"/>
          </p:nvPr>
        </p:nvSpPr>
        <p:spPr/>
        <p:txBody>
          <a:bodyPr/>
          <a:lstStyle/>
          <a:p>
            <a:fld id="{EB8D0238-2D33-4F53-983D-7ECF5663BBA4}" type="slidenum">
              <a:rPr kumimoji="1" lang="ja-JP" altLang="en-US" smtClean="0"/>
              <a:t>33</a:t>
            </a:fld>
            <a:endParaRPr kumimoji="1" lang="ja-JP" altLang="en-US"/>
          </a:p>
        </p:txBody>
      </p:sp>
    </p:spTree>
    <p:extLst>
      <p:ext uri="{BB962C8B-B14F-4D97-AF65-F5344CB8AC3E}">
        <p14:creationId xmlns:p14="http://schemas.microsoft.com/office/powerpoint/2010/main" val="2265796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A2A59547-9E2D-4AF1-90F9-2AEA6937EEA0}"/>
              </a:ext>
            </a:extLst>
          </p:cNvPr>
          <p:cNvSpPr txBox="1">
            <a:spLocks/>
          </p:cNvSpPr>
          <p:nvPr/>
        </p:nvSpPr>
        <p:spPr>
          <a:xfrm>
            <a:off x="669561" y="1857457"/>
            <a:ext cx="11071860" cy="994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「まーぶる」（斑鳩町）</a:t>
            </a:r>
            <a:r>
              <a:rPr lang="en-US" altLang="ja-JP" sz="1400" dirty="0">
                <a:latin typeface="UD デジタル 教科書体 N-R" panose="02020400000000000000" pitchFamily="17" charset="-128"/>
                <a:ea typeface="UD デジタル 教科書体 N-R" panose="02020400000000000000" pitchFamily="17" charset="-128"/>
              </a:rPr>
              <a:t>10</a:t>
            </a:r>
            <a:r>
              <a:rPr lang="ja-JP" altLang="en-US" sz="1400" dirty="0">
                <a:latin typeface="UD デジタル 教科書体 N-R" panose="02020400000000000000" pitchFamily="17" charset="-128"/>
                <a:ea typeface="UD デジタル 教科書体 N-R" panose="02020400000000000000" pitchFamily="17" charset="-128"/>
              </a:rPr>
              <a:t>人、「なっつ」（大和高田市）</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人、「コスモールいこま」（生駒市）</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人</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a:t>
            </a:r>
          </a:p>
        </p:txBody>
      </p:sp>
      <p:pic>
        <p:nvPicPr>
          <p:cNvPr id="7" name="図 6">
            <a:extLst>
              <a:ext uri="{FF2B5EF4-FFF2-40B4-BE49-F238E27FC236}">
                <a16:creationId xmlns:a16="http://schemas.microsoft.com/office/drawing/2014/main" id="{24E49285-3F8F-430C-82F3-EB6513FD63A6}"/>
              </a:ext>
            </a:extLst>
          </p:cNvPr>
          <p:cNvPicPr>
            <a:picLocks noChangeAspect="1"/>
          </p:cNvPicPr>
          <p:nvPr/>
        </p:nvPicPr>
        <p:blipFill>
          <a:blip r:embed="rId2"/>
          <a:stretch>
            <a:fillRect/>
          </a:stretch>
        </p:blipFill>
        <p:spPr>
          <a:xfrm>
            <a:off x="560070" y="2598835"/>
            <a:ext cx="11071860" cy="1684020"/>
          </a:xfrm>
          <a:prstGeom prst="rect">
            <a:avLst/>
          </a:prstGeom>
        </p:spPr>
      </p:pic>
      <p:pic>
        <p:nvPicPr>
          <p:cNvPr id="9" name="図 8">
            <a:extLst>
              <a:ext uri="{FF2B5EF4-FFF2-40B4-BE49-F238E27FC236}">
                <a16:creationId xmlns:a16="http://schemas.microsoft.com/office/drawing/2014/main" id="{293BA5A5-F783-4A04-BB5E-BC241C890416}"/>
              </a:ext>
            </a:extLst>
          </p:cNvPr>
          <p:cNvPicPr>
            <a:picLocks noChangeAspect="1"/>
          </p:cNvPicPr>
          <p:nvPr/>
        </p:nvPicPr>
        <p:blipFill>
          <a:blip r:embed="rId3"/>
          <a:stretch>
            <a:fillRect/>
          </a:stretch>
        </p:blipFill>
        <p:spPr>
          <a:xfrm>
            <a:off x="560070" y="5011038"/>
            <a:ext cx="11071860" cy="1409700"/>
          </a:xfrm>
          <a:prstGeom prst="rect">
            <a:avLst/>
          </a:prstGeom>
        </p:spPr>
      </p:pic>
      <p:sp>
        <p:nvSpPr>
          <p:cNvPr id="11" name="タイトル 1">
            <a:extLst>
              <a:ext uri="{FF2B5EF4-FFF2-40B4-BE49-F238E27FC236}">
                <a16:creationId xmlns:a16="http://schemas.microsoft.com/office/drawing/2014/main" id="{05509DC3-0009-47E8-848F-5828453E3D62}"/>
              </a:ext>
            </a:extLst>
          </p:cNvPr>
          <p:cNvSpPr txBox="1">
            <a:spLocks/>
          </p:cNvSpPr>
          <p:nvPr/>
        </p:nvSpPr>
        <p:spPr>
          <a:xfrm>
            <a:off x="669561" y="3969709"/>
            <a:ext cx="11071860" cy="994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2200"/>
              </a:lnSpc>
            </a:pP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年度の実績</a:t>
            </a:r>
            <a:r>
              <a:rPr lang="en-US" altLang="ja-JP" sz="1400" dirty="0">
                <a:latin typeface="UD デジタル 教科書体 N-R" panose="02020400000000000000" pitchFamily="17" charset="-128"/>
                <a:ea typeface="UD デジタル 教科書体 N-R" panose="02020400000000000000" pitchFamily="17" charset="-128"/>
              </a:rPr>
              <a:t>】</a:t>
            </a: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　実利用数は、</a:t>
            </a:r>
            <a:r>
              <a:rPr lang="en-US" altLang="ja-JP" sz="1400" dirty="0">
                <a:latin typeface="UD デジタル 教科書体 N-R" panose="02020400000000000000" pitchFamily="17" charset="-128"/>
                <a:ea typeface="UD デジタル 教科書体 N-R" panose="02020400000000000000" pitchFamily="17" charset="-128"/>
              </a:rPr>
              <a:t>6</a:t>
            </a:r>
            <a:r>
              <a:rPr lang="ja-JP" altLang="en-US" sz="1400" dirty="0">
                <a:latin typeface="UD デジタル 教科書体 N-R" panose="02020400000000000000" pitchFamily="17" charset="-128"/>
                <a:ea typeface="UD デジタル 教科書体 N-R" panose="02020400000000000000" pitchFamily="17" charset="-128"/>
              </a:rPr>
              <a:t>人（</a:t>
            </a:r>
            <a:r>
              <a:rPr lang="ja-JP" altLang="en-US" sz="1400" dirty="0" err="1">
                <a:latin typeface="UD デジタル 教科書体 N-R" panose="02020400000000000000" pitchFamily="17" charset="-128"/>
                <a:ea typeface="UD デジタル 教科書体 N-R" panose="02020400000000000000" pitchFamily="17" charset="-128"/>
              </a:rPr>
              <a:t>障がい</a:t>
            </a:r>
            <a:r>
              <a:rPr lang="ja-JP" altLang="en-US" sz="1400" dirty="0">
                <a:latin typeface="UD デジタル 教科書体 N-R" panose="02020400000000000000" pitchFamily="17" charset="-128"/>
                <a:ea typeface="UD デジタル 教科書体 N-R" panose="02020400000000000000" pitchFamily="17" charset="-128"/>
              </a:rPr>
              <a:t>者 </a:t>
            </a:r>
            <a:r>
              <a:rPr lang="en-US" altLang="ja-JP" sz="1400" dirty="0">
                <a:latin typeface="UD デジタル 教科書体 N-R" panose="02020400000000000000" pitchFamily="17" charset="-128"/>
                <a:ea typeface="UD デジタル 教科書体 N-R" panose="02020400000000000000" pitchFamily="17" charset="-128"/>
              </a:rPr>
              <a:t>5</a:t>
            </a:r>
            <a:r>
              <a:rPr lang="ja-JP" altLang="en-US" sz="1400" dirty="0">
                <a:latin typeface="UD デジタル 教科書体 N-R" panose="02020400000000000000" pitchFamily="17" charset="-128"/>
                <a:ea typeface="UD デジタル 教科書体 N-R" panose="02020400000000000000" pitchFamily="17" charset="-128"/>
              </a:rPr>
              <a:t>人　</a:t>
            </a:r>
            <a:r>
              <a:rPr lang="ja-JP" altLang="en-US" sz="1400" dirty="0" err="1">
                <a:latin typeface="UD デジタル 教科書体 N-R" panose="02020400000000000000" pitchFamily="17" charset="-128"/>
                <a:ea typeface="UD デジタル 教科書体 N-R" panose="02020400000000000000" pitchFamily="17" charset="-128"/>
              </a:rPr>
              <a:t>障がい</a:t>
            </a:r>
            <a:r>
              <a:rPr lang="ja-JP" altLang="en-US" sz="1400" dirty="0">
                <a:latin typeface="UD デジタル 教科書体 N-R" panose="02020400000000000000" pitchFamily="17" charset="-128"/>
                <a:ea typeface="UD デジタル 教科書体 N-R" panose="02020400000000000000" pitchFamily="17" charset="-128"/>
              </a:rPr>
              <a:t>児 </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人</a:t>
            </a:r>
            <a:r>
              <a:rPr lang="en-US" altLang="ja-JP" sz="1400" dirty="0">
                <a:latin typeface="UD デジタル 教科書体 N-R" panose="02020400000000000000" pitchFamily="17" charset="-128"/>
                <a:ea typeface="UD デジタル 教科書体 N-R" panose="02020400000000000000" pitchFamily="17" charset="-128"/>
              </a:rPr>
              <a:t>)</a:t>
            </a:r>
            <a:r>
              <a:rPr lang="ja-JP" altLang="en-US" sz="1400" dirty="0">
                <a:latin typeface="UD デジタル 教科書体 N-R" panose="02020400000000000000" pitchFamily="17" charset="-128"/>
                <a:ea typeface="UD デジタル 教科書体 N-R" panose="02020400000000000000" pitchFamily="17" charset="-128"/>
              </a:rPr>
              <a:t>となりました。</a:t>
            </a: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2200"/>
              </a:lnSpc>
            </a:pPr>
            <a:r>
              <a:rPr lang="ja-JP" altLang="en-US" sz="1400" dirty="0">
                <a:latin typeface="UD デジタル 教科書体 N-R" panose="02020400000000000000" pitchFamily="17" charset="-128"/>
                <a:ea typeface="UD デジタル 教科書体 N-R" panose="02020400000000000000" pitchFamily="17" charset="-128"/>
              </a:rPr>
              <a:t>上牧町と契約を締結している日中一時支援事業所数　１５事業所（令和</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dirty="0">
                <a:latin typeface="UD デジタル 教科書体 N-R" panose="02020400000000000000" pitchFamily="17" charset="-128"/>
                <a:ea typeface="UD デジタル 教科書体 N-R" panose="02020400000000000000" pitchFamily="17" charset="-128"/>
              </a:rPr>
              <a:t>年度末現在）</a:t>
            </a:r>
            <a:endParaRPr lang="en-US" altLang="ja-JP" sz="1400" dirty="0">
              <a:latin typeface="UD デジタル 教科書体 N-R" panose="02020400000000000000" pitchFamily="17" charset="-128"/>
              <a:ea typeface="UD デジタル 教科書体 N-R" panose="02020400000000000000" pitchFamily="17" charset="-128"/>
            </a:endParaRPr>
          </a:p>
        </p:txBody>
      </p:sp>
      <p:pic>
        <p:nvPicPr>
          <p:cNvPr id="2" name="図 1">
            <a:extLst>
              <a:ext uri="{FF2B5EF4-FFF2-40B4-BE49-F238E27FC236}">
                <a16:creationId xmlns:a16="http://schemas.microsoft.com/office/drawing/2014/main" id="{610DD776-4FFF-4DF6-A410-9659CA9C4F52}"/>
              </a:ext>
            </a:extLst>
          </p:cNvPr>
          <p:cNvPicPr>
            <a:picLocks noChangeAspect="1"/>
          </p:cNvPicPr>
          <p:nvPr/>
        </p:nvPicPr>
        <p:blipFill>
          <a:blip r:embed="rId4"/>
          <a:stretch>
            <a:fillRect/>
          </a:stretch>
        </p:blipFill>
        <p:spPr>
          <a:xfrm>
            <a:off x="560070" y="437262"/>
            <a:ext cx="11071860" cy="1775460"/>
          </a:xfrm>
          <a:prstGeom prst="rect">
            <a:avLst/>
          </a:prstGeom>
        </p:spPr>
      </p:pic>
      <p:sp>
        <p:nvSpPr>
          <p:cNvPr id="3" name="スライド番号プレースホルダー 2">
            <a:extLst>
              <a:ext uri="{FF2B5EF4-FFF2-40B4-BE49-F238E27FC236}">
                <a16:creationId xmlns:a16="http://schemas.microsoft.com/office/drawing/2014/main" id="{A601E350-2F29-4511-AC6D-71CCB95AC684}"/>
              </a:ext>
            </a:extLst>
          </p:cNvPr>
          <p:cNvSpPr>
            <a:spLocks noGrp="1"/>
          </p:cNvSpPr>
          <p:nvPr>
            <p:ph type="sldNum" sz="quarter" idx="12"/>
          </p:nvPr>
        </p:nvSpPr>
        <p:spPr/>
        <p:txBody>
          <a:bodyPr/>
          <a:lstStyle/>
          <a:p>
            <a:fld id="{EB8D0238-2D33-4F53-983D-7ECF5663BBA4}" type="slidenum">
              <a:rPr kumimoji="1" lang="ja-JP" altLang="en-US" smtClean="0"/>
              <a:t>34</a:t>
            </a:fld>
            <a:endParaRPr kumimoji="1" lang="ja-JP" altLang="en-US"/>
          </a:p>
        </p:txBody>
      </p:sp>
    </p:spTree>
    <p:extLst>
      <p:ext uri="{BB962C8B-B14F-4D97-AF65-F5344CB8AC3E}">
        <p14:creationId xmlns:p14="http://schemas.microsoft.com/office/powerpoint/2010/main" val="2999019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9B5897-52F0-4B0A-AB3C-C9052EDC38A7}"/>
              </a:ext>
            </a:extLst>
          </p:cNvPr>
          <p:cNvSpPr>
            <a:spLocks noGrp="1"/>
          </p:cNvSpPr>
          <p:nvPr>
            <p:ph type="title"/>
          </p:nvPr>
        </p:nvSpPr>
        <p:spPr>
          <a:xfrm>
            <a:off x="624674" y="2166152"/>
            <a:ext cx="10515600" cy="2234075"/>
          </a:xfrm>
        </p:spPr>
        <p:txBody>
          <a:bodyPr>
            <a:normAutofit/>
          </a:bodyPr>
          <a:lstStyle/>
          <a:p>
            <a:pPr algn="ctr"/>
            <a:r>
              <a:rPr kumimoji="1" lang="ja-JP" altLang="en-US" sz="4000" dirty="0">
                <a:latin typeface="UD デジタル 教科書体 N-R" panose="02020400000000000000" pitchFamily="17" charset="-128"/>
                <a:ea typeface="UD デジタル 教科書体 N-R" panose="02020400000000000000" pitchFamily="17" charset="-128"/>
              </a:rPr>
              <a:t>１　本町の</a:t>
            </a:r>
            <a:r>
              <a:rPr kumimoji="1" lang="ja-JP" altLang="en-US" sz="4000" dirty="0" err="1">
                <a:latin typeface="UD デジタル 教科書体 N-R" panose="02020400000000000000" pitchFamily="17" charset="-128"/>
                <a:ea typeface="UD デジタル 教科書体 N-R" panose="02020400000000000000" pitchFamily="17" charset="-128"/>
              </a:rPr>
              <a:t>障がい</a:t>
            </a:r>
            <a:r>
              <a:rPr kumimoji="1" lang="ja-JP" altLang="en-US" sz="4000" dirty="0">
                <a:latin typeface="UD デジタル 教科書体 N-R" panose="02020400000000000000" pitchFamily="17" charset="-128"/>
                <a:ea typeface="UD デジタル 教科書体 N-R" panose="02020400000000000000" pitchFamily="17" charset="-128"/>
              </a:rPr>
              <a:t>者を取り巻く現状</a:t>
            </a:r>
            <a:br>
              <a:rPr kumimoji="1" lang="en-US" altLang="ja-JP" sz="4000" dirty="0">
                <a:latin typeface="UD デジタル 教科書体 N-R" panose="02020400000000000000" pitchFamily="17" charset="-128"/>
                <a:ea typeface="UD デジタル 教科書体 N-R" panose="02020400000000000000" pitchFamily="17" charset="-128"/>
              </a:rPr>
            </a:br>
            <a:r>
              <a:rPr kumimoji="1" lang="ja-JP" altLang="en-US" sz="4000" dirty="0">
                <a:latin typeface="UD デジタル 教科書体 N-R" panose="02020400000000000000" pitchFamily="17" charset="-128"/>
                <a:ea typeface="UD デジタル 教科書体 N-R" panose="02020400000000000000" pitchFamily="17" charset="-128"/>
              </a:rPr>
              <a:t>　　　　　　　　　　　</a:t>
            </a:r>
            <a:r>
              <a:rPr kumimoji="1" lang="ja-JP" altLang="en-US" sz="2000" dirty="0">
                <a:latin typeface="UD デジタル 教科書体 N-R" panose="02020400000000000000" pitchFamily="17" charset="-128"/>
                <a:ea typeface="UD デジタル 教科書体 N-R" panose="02020400000000000000" pitchFamily="17" charset="-128"/>
              </a:rPr>
              <a:t>（計画書本編</a:t>
            </a:r>
            <a:r>
              <a:rPr kumimoji="1" lang="en-US" altLang="ja-JP" sz="2000" dirty="0">
                <a:latin typeface="UD デジタル 教科書体 N-R" panose="02020400000000000000" pitchFamily="17" charset="-128"/>
                <a:ea typeface="UD デジタル 教科書体 N-R" panose="02020400000000000000" pitchFamily="17" charset="-128"/>
              </a:rPr>
              <a:t>P6</a:t>
            </a:r>
            <a:r>
              <a:rPr kumimoji="1" lang="ja-JP" altLang="en-US" sz="2000" dirty="0">
                <a:latin typeface="UD デジタル 教科書体 N-R" panose="02020400000000000000" pitchFamily="17" charset="-128"/>
                <a:ea typeface="UD デジタル 教科書体 N-R" panose="02020400000000000000" pitchFamily="17" charset="-128"/>
              </a:rPr>
              <a:t>～</a:t>
            </a:r>
            <a:r>
              <a:rPr kumimoji="1" lang="en-US" altLang="ja-JP" sz="2000" dirty="0">
                <a:latin typeface="UD デジタル 教科書体 N-R" panose="02020400000000000000" pitchFamily="17" charset="-128"/>
                <a:ea typeface="UD デジタル 教科書体 N-R" panose="02020400000000000000" pitchFamily="17" charset="-128"/>
              </a:rPr>
              <a:t>P14</a:t>
            </a:r>
            <a:r>
              <a:rPr kumimoji="1" lang="ja-JP" altLang="en-US" sz="2000" dirty="0">
                <a:latin typeface="UD デジタル 教科書体 N-R" panose="02020400000000000000" pitchFamily="17" charset="-128"/>
                <a:ea typeface="UD デジタル 教科書体 N-R" panose="02020400000000000000" pitchFamily="17" charset="-128"/>
              </a:rPr>
              <a:t>）</a:t>
            </a:r>
          </a:p>
        </p:txBody>
      </p:sp>
      <p:sp>
        <p:nvSpPr>
          <p:cNvPr id="3" name="スライド番号プレースホルダー 2">
            <a:extLst>
              <a:ext uri="{FF2B5EF4-FFF2-40B4-BE49-F238E27FC236}">
                <a16:creationId xmlns:a16="http://schemas.microsoft.com/office/drawing/2014/main" id="{58118DE6-A83D-4DB8-B445-DE203FA4B100}"/>
              </a:ext>
            </a:extLst>
          </p:cNvPr>
          <p:cNvSpPr>
            <a:spLocks noGrp="1"/>
          </p:cNvSpPr>
          <p:nvPr>
            <p:ph type="sldNum" sz="quarter" idx="12"/>
          </p:nvPr>
        </p:nvSpPr>
        <p:spPr/>
        <p:txBody>
          <a:bodyPr/>
          <a:lstStyle/>
          <a:p>
            <a:fld id="{EB8D0238-2D33-4F53-983D-7ECF5663BBA4}" type="slidenum">
              <a:rPr kumimoji="1" lang="ja-JP" altLang="en-US" smtClean="0"/>
              <a:t>4</a:t>
            </a:fld>
            <a:endParaRPr kumimoji="1" lang="ja-JP" altLang="en-US"/>
          </a:p>
        </p:txBody>
      </p:sp>
    </p:spTree>
    <p:extLst>
      <p:ext uri="{BB962C8B-B14F-4D97-AF65-F5344CB8AC3E}">
        <p14:creationId xmlns:p14="http://schemas.microsoft.com/office/powerpoint/2010/main" val="69549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885824" y="713848"/>
            <a:ext cx="10734675" cy="5962160"/>
          </a:xfrm>
        </p:spPr>
        <p:txBody>
          <a:bodyPr>
            <a:normAutofit/>
          </a:bodyPr>
          <a:lstStyle/>
          <a:p>
            <a:pPr algn="l"/>
            <a:r>
              <a:rPr kumimoji="1" lang="ja-JP" altLang="en-US" sz="1800" dirty="0">
                <a:latin typeface="UD デジタル 教科書体 N-R" panose="02020400000000000000" pitchFamily="17" charset="-128"/>
                <a:ea typeface="UD デジタル 教科書体 N-R" panose="02020400000000000000" pitchFamily="17" charset="-128"/>
              </a:rPr>
              <a:t>１　人口構造</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r>
              <a:rPr lang="ja-JP" altLang="en-US" sz="1800" dirty="0">
                <a:latin typeface="UD デジタル 教科書体 N-R" panose="02020400000000000000" pitchFamily="17" charset="-128"/>
                <a:ea typeface="UD デジタル 教科書体 N-R" panose="02020400000000000000" pitchFamily="17" charset="-128"/>
              </a:rPr>
              <a:t>２　</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者の状況</a:t>
            </a:r>
            <a:endParaRPr lang="en-US" altLang="ja-JP" sz="1800" dirty="0">
              <a:latin typeface="UD デジタル 教科書体 N-R" panose="02020400000000000000" pitchFamily="17" charset="-128"/>
              <a:ea typeface="UD デジタル 教科書体 N-R" panose="02020400000000000000" pitchFamily="17" charset="-128"/>
            </a:endParaRPr>
          </a:p>
        </p:txBody>
      </p:sp>
      <p:sp>
        <p:nvSpPr>
          <p:cNvPr id="9" name="字幕 2">
            <a:extLst>
              <a:ext uri="{FF2B5EF4-FFF2-40B4-BE49-F238E27FC236}">
                <a16:creationId xmlns:a16="http://schemas.microsoft.com/office/drawing/2014/main" id="{F1AFD8AE-5A30-4C0A-AAEE-4ED5931BCE90}"/>
              </a:ext>
            </a:extLst>
          </p:cNvPr>
          <p:cNvSpPr txBox="1">
            <a:spLocks/>
          </p:cNvSpPr>
          <p:nvPr/>
        </p:nvSpPr>
        <p:spPr>
          <a:xfrm>
            <a:off x="648347" y="281839"/>
            <a:ext cx="8840680" cy="4320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latin typeface="UD デジタル 教科書体 N-R" panose="02020400000000000000" pitchFamily="17" charset="-128"/>
                <a:ea typeface="UD デジタル 教科書体 N-R" panose="02020400000000000000" pitchFamily="17" charset="-128"/>
              </a:rPr>
              <a:t>１　本町の</a:t>
            </a:r>
            <a:r>
              <a:rPr lang="ja-JP" altLang="en-US" sz="1800" dirty="0" err="1">
                <a:latin typeface="UD デジタル 教科書体 N-R" panose="02020400000000000000" pitchFamily="17" charset="-128"/>
                <a:ea typeface="UD デジタル 教科書体 N-R" panose="02020400000000000000" pitchFamily="17" charset="-128"/>
              </a:rPr>
              <a:t>障がい</a:t>
            </a:r>
            <a:r>
              <a:rPr lang="ja-JP" altLang="en-US" sz="1800" dirty="0">
                <a:latin typeface="UD デジタル 教科書体 N-R" panose="02020400000000000000" pitchFamily="17" charset="-128"/>
                <a:ea typeface="UD デジタル 教科書体 N-R" panose="02020400000000000000" pitchFamily="17" charset="-128"/>
              </a:rPr>
              <a:t>者を取り巻く現状</a:t>
            </a:r>
          </a:p>
        </p:txBody>
      </p:sp>
      <p:pic>
        <p:nvPicPr>
          <p:cNvPr id="5" name="図 4">
            <a:extLst>
              <a:ext uri="{FF2B5EF4-FFF2-40B4-BE49-F238E27FC236}">
                <a16:creationId xmlns:a16="http://schemas.microsoft.com/office/drawing/2014/main" id="{D1A3D955-6071-482C-8846-E73B509843D8}"/>
              </a:ext>
            </a:extLst>
          </p:cNvPr>
          <p:cNvPicPr>
            <a:picLocks noChangeAspect="1"/>
          </p:cNvPicPr>
          <p:nvPr/>
        </p:nvPicPr>
        <p:blipFill>
          <a:blip r:embed="rId2"/>
          <a:stretch>
            <a:fillRect/>
          </a:stretch>
        </p:blipFill>
        <p:spPr>
          <a:xfrm>
            <a:off x="1416358" y="940446"/>
            <a:ext cx="6530340" cy="2827020"/>
          </a:xfrm>
          <a:prstGeom prst="rect">
            <a:avLst/>
          </a:prstGeom>
        </p:spPr>
      </p:pic>
      <p:pic>
        <p:nvPicPr>
          <p:cNvPr id="6" name="図 5">
            <a:extLst>
              <a:ext uri="{FF2B5EF4-FFF2-40B4-BE49-F238E27FC236}">
                <a16:creationId xmlns:a16="http://schemas.microsoft.com/office/drawing/2014/main" id="{90B1176E-0C54-4296-A52C-56296CDA5AE4}"/>
              </a:ext>
            </a:extLst>
          </p:cNvPr>
          <p:cNvPicPr>
            <a:picLocks noChangeAspect="1"/>
          </p:cNvPicPr>
          <p:nvPr/>
        </p:nvPicPr>
        <p:blipFill>
          <a:blip r:embed="rId3"/>
          <a:stretch>
            <a:fillRect/>
          </a:stretch>
        </p:blipFill>
        <p:spPr>
          <a:xfrm>
            <a:off x="1345337" y="4076700"/>
            <a:ext cx="7086600" cy="2781300"/>
          </a:xfrm>
          <a:prstGeom prst="rect">
            <a:avLst/>
          </a:prstGeom>
        </p:spPr>
      </p:pic>
      <p:sp>
        <p:nvSpPr>
          <p:cNvPr id="4" name="スライド番号プレースホルダー 3">
            <a:extLst>
              <a:ext uri="{FF2B5EF4-FFF2-40B4-BE49-F238E27FC236}">
                <a16:creationId xmlns:a16="http://schemas.microsoft.com/office/drawing/2014/main" id="{554EC5C5-846A-4157-BDA9-BFDE0253F1F1}"/>
              </a:ext>
            </a:extLst>
          </p:cNvPr>
          <p:cNvSpPr>
            <a:spLocks noGrp="1"/>
          </p:cNvSpPr>
          <p:nvPr>
            <p:ph type="sldNum" sz="quarter" idx="12"/>
          </p:nvPr>
        </p:nvSpPr>
        <p:spPr/>
        <p:txBody>
          <a:bodyPr/>
          <a:lstStyle/>
          <a:p>
            <a:fld id="{EB8D0238-2D33-4F53-983D-7ECF5663BBA4}" type="slidenum">
              <a:rPr kumimoji="1" lang="ja-JP" altLang="en-US" smtClean="0"/>
              <a:t>5</a:t>
            </a:fld>
            <a:endParaRPr kumimoji="1" lang="ja-JP" altLang="en-US"/>
          </a:p>
        </p:txBody>
      </p:sp>
    </p:spTree>
    <p:extLst>
      <p:ext uri="{BB962C8B-B14F-4D97-AF65-F5344CB8AC3E}">
        <p14:creationId xmlns:p14="http://schemas.microsoft.com/office/powerpoint/2010/main" val="257751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728662" y="372862"/>
            <a:ext cx="10734675" cy="6063449"/>
          </a:xfrm>
        </p:spPr>
        <p:txBody>
          <a:bodyPr>
            <a:normAutofit/>
          </a:bodyPr>
          <a:lstStyle/>
          <a:p>
            <a:pPr algn="l"/>
            <a:r>
              <a:rPr kumimoji="1"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２</a:t>
            </a:r>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err="1">
                <a:latin typeface="UD デジタル 教科書体 N-R" panose="02020400000000000000" pitchFamily="17" charset="-128"/>
                <a:ea typeface="UD デジタル 教科書体 N-R" panose="02020400000000000000" pitchFamily="17" charset="-128"/>
              </a:rPr>
              <a:t>身体障がい</a:t>
            </a:r>
            <a:r>
              <a:rPr kumimoji="1" lang="ja-JP" altLang="en-US" sz="1800" dirty="0">
                <a:latin typeface="UD デジタル 教科書体 N-R" panose="02020400000000000000" pitchFamily="17" charset="-128"/>
                <a:ea typeface="UD デジタル 教科書体 N-R" panose="02020400000000000000" pitchFamily="17" charset="-128"/>
              </a:rPr>
              <a:t>者手帳所持者の状況</a:t>
            </a:r>
          </a:p>
        </p:txBody>
      </p:sp>
      <p:pic>
        <p:nvPicPr>
          <p:cNvPr id="4" name="図 3">
            <a:extLst>
              <a:ext uri="{FF2B5EF4-FFF2-40B4-BE49-F238E27FC236}">
                <a16:creationId xmlns:a16="http://schemas.microsoft.com/office/drawing/2014/main" id="{1F42226F-FF72-40C1-9F9B-99859A633F92}"/>
              </a:ext>
            </a:extLst>
          </p:cNvPr>
          <p:cNvPicPr>
            <a:picLocks noChangeAspect="1"/>
          </p:cNvPicPr>
          <p:nvPr/>
        </p:nvPicPr>
        <p:blipFill>
          <a:blip r:embed="rId2"/>
          <a:stretch>
            <a:fillRect/>
          </a:stretch>
        </p:blipFill>
        <p:spPr>
          <a:xfrm>
            <a:off x="970098" y="714652"/>
            <a:ext cx="9967191" cy="6063449"/>
          </a:xfrm>
          <a:prstGeom prst="rect">
            <a:avLst/>
          </a:prstGeom>
        </p:spPr>
      </p:pic>
      <p:sp>
        <p:nvSpPr>
          <p:cNvPr id="5" name="スライド番号プレースホルダー 4">
            <a:extLst>
              <a:ext uri="{FF2B5EF4-FFF2-40B4-BE49-F238E27FC236}">
                <a16:creationId xmlns:a16="http://schemas.microsoft.com/office/drawing/2014/main" id="{137ABBFB-A68E-4C51-86EC-CDCD18BC4C3D}"/>
              </a:ext>
            </a:extLst>
          </p:cNvPr>
          <p:cNvSpPr>
            <a:spLocks noGrp="1"/>
          </p:cNvSpPr>
          <p:nvPr>
            <p:ph type="sldNum" sz="quarter" idx="12"/>
          </p:nvPr>
        </p:nvSpPr>
        <p:spPr/>
        <p:txBody>
          <a:bodyPr/>
          <a:lstStyle/>
          <a:p>
            <a:fld id="{EB8D0238-2D33-4F53-983D-7ECF5663BBA4}" type="slidenum">
              <a:rPr kumimoji="1" lang="ja-JP" altLang="en-US" smtClean="0"/>
              <a:t>6</a:t>
            </a:fld>
            <a:endParaRPr kumimoji="1" lang="ja-JP" altLang="en-US"/>
          </a:p>
        </p:txBody>
      </p:sp>
    </p:spTree>
    <p:extLst>
      <p:ext uri="{BB962C8B-B14F-4D97-AF65-F5344CB8AC3E}">
        <p14:creationId xmlns:p14="http://schemas.microsoft.com/office/powerpoint/2010/main" val="218410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728662" y="745723"/>
            <a:ext cx="10734675" cy="5690587"/>
          </a:xfrm>
        </p:spPr>
        <p:txBody>
          <a:bodyPr>
            <a:normAutofit/>
          </a:bodyPr>
          <a:lstStyle/>
          <a:p>
            <a:pPr algn="l"/>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a:latin typeface="UD デジタル 教科書体 N-R" panose="02020400000000000000" pitchFamily="17" charset="-128"/>
                <a:ea typeface="UD デジタル 教科書体 N-R" panose="02020400000000000000" pitchFamily="17" charset="-128"/>
              </a:rPr>
              <a:t>３</a:t>
            </a:r>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a:latin typeface="UD デジタル 教科書体 N-R" panose="02020400000000000000" pitchFamily="17" charset="-128"/>
                <a:ea typeface="UD デジタル 教科書体 N-R" panose="02020400000000000000" pitchFamily="17" charset="-128"/>
              </a:rPr>
              <a:t>療育手帳所持者の状況</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p:txBody>
      </p:sp>
      <p:pic>
        <p:nvPicPr>
          <p:cNvPr id="4" name="図 3">
            <a:extLst>
              <a:ext uri="{FF2B5EF4-FFF2-40B4-BE49-F238E27FC236}">
                <a16:creationId xmlns:a16="http://schemas.microsoft.com/office/drawing/2014/main" id="{B0C9EFD7-C2DD-4D33-96E5-34EAE97A57E2}"/>
              </a:ext>
            </a:extLst>
          </p:cNvPr>
          <p:cNvPicPr>
            <a:picLocks noChangeAspect="1"/>
          </p:cNvPicPr>
          <p:nvPr/>
        </p:nvPicPr>
        <p:blipFill>
          <a:blip r:embed="rId2"/>
          <a:stretch>
            <a:fillRect/>
          </a:stretch>
        </p:blipFill>
        <p:spPr>
          <a:xfrm>
            <a:off x="1426604" y="1232886"/>
            <a:ext cx="7655252" cy="5372100"/>
          </a:xfrm>
          <a:prstGeom prst="rect">
            <a:avLst/>
          </a:prstGeom>
        </p:spPr>
      </p:pic>
      <p:sp>
        <p:nvSpPr>
          <p:cNvPr id="5" name="スライド番号プレースホルダー 4">
            <a:extLst>
              <a:ext uri="{FF2B5EF4-FFF2-40B4-BE49-F238E27FC236}">
                <a16:creationId xmlns:a16="http://schemas.microsoft.com/office/drawing/2014/main" id="{9F3ADEAE-2138-4BD4-A664-E160F58E496A}"/>
              </a:ext>
            </a:extLst>
          </p:cNvPr>
          <p:cNvSpPr>
            <a:spLocks noGrp="1"/>
          </p:cNvSpPr>
          <p:nvPr>
            <p:ph type="sldNum" sz="quarter" idx="12"/>
          </p:nvPr>
        </p:nvSpPr>
        <p:spPr/>
        <p:txBody>
          <a:bodyPr/>
          <a:lstStyle/>
          <a:p>
            <a:fld id="{EB8D0238-2D33-4F53-983D-7ECF5663BBA4}" type="slidenum">
              <a:rPr kumimoji="1" lang="ja-JP" altLang="en-US" smtClean="0"/>
              <a:t>7</a:t>
            </a:fld>
            <a:endParaRPr kumimoji="1" lang="ja-JP" altLang="en-US"/>
          </a:p>
        </p:txBody>
      </p:sp>
    </p:spTree>
    <p:extLst>
      <p:ext uri="{BB962C8B-B14F-4D97-AF65-F5344CB8AC3E}">
        <p14:creationId xmlns:p14="http://schemas.microsoft.com/office/powerpoint/2010/main" val="153710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728662" y="612559"/>
            <a:ext cx="10734675" cy="5823752"/>
          </a:xfrm>
        </p:spPr>
        <p:txBody>
          <a:bodyPr>
            <a:normAutofit/>
          </a:bodyPr>
          <a:lstStyle/>
          <a:p>
            <a:pPr algn="l"/>
            <a:r>
              <a:rPr kumimoji="1"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４</a:t>
            </a:r>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err="1">
                <a:latin typeface="UD デジタル 教科書体 N-R" panose="02020400000000000000" pitchFamily="17" charset="-128"/>
                <a:ea typeface="UD デジタル 教科書体 N-R" panose="02020400000000000000" pitchFamily="17" charset="-128"/>
              </a:rPr>
              <a:t>精神障がい</a:t>
            </a:r>
            <a:r>
              <a:rPr kumimoji="1" lang="ja-JP" altLang="en-US" sz="1800" dirty="0">
                <a:latin typeface="UD デジタル 教科書体 N-R" panose="02020400000000000000" pitchFamily="17" charset="-128"/>
                <a:ea typeface="UD デジタル 教科書体 N-R" panose="02020400000000000000" pitchFamily="17" charset="-128"/>
              </a:rPr>
              <a:t>者保健福祉手帳所持者の状況</a:t>
            </a:r>
          </a:p>
        </p:txBody>
      </p:sp>
      <p:pic>
        <p:nvPicPr>
          <p:cNvPr id="2" name="図 1">
            <a:extLst>
              <a:ext uri="{FF2B5EF4-FFF2-40B4-BE49-F238E27FC236}">
                <a16:creationId xmlns:a16="http://schemas.microsoft.com/office/drawing/2014/main" id="{7E986AAB-6F85-467D-9D1F-67C07FBAF1DF}"/>
              </a:ext>
            </a:extLst>
          </p:cNvPr>
          <p:cNvPicPr>
            <a:picLocks noChangeAspect="1"/>
          </p:cNvPicPr>
          <p:nvPr/>
        </p:nvPicPr>
        <p:blipFill>
          <a:blip r:embed="rId2"/>
          <a:stretch>
            <a:fillRect/>
          </a:stretch>
        </p:blipFill>
        <p:spPr>
          <a:xfrm>
            <a:off x="1202814" y="894906"/>
            <a:ext cx="8598134" cy="5707380"/>
          </a:xfrm>
          <a:prstGeom prst="rect">
            <a:avLst/>
          </a:prstGeom>
        </p:spPr>
      </p:pic>
      <p:sp>
        <p:nvSpPr>
          <p:cNvPr id="5" name="スライド番号プレースホルダー 4">
            <a:extLst>
              <a:ext uri="{FF2B5EF4-FFF2-40B4-BE49-F238E27FC236}">
                <a16:creationId xmlns:a16="http://schemas.microsoft.com/office/drawing/2014/main" id="{07952B47-427F-4CB4-8096-6BB05FCC6A62}"/>
              </a:ext>
            </a:extLst>
          </p:cNvPr>
          <p:cNvSpPr>
            <a:spLocks noGrp="1"/>
          </p:cNvSpPr>
          <p:nvPr>
            <p:ph type="sldNum" sz="quarter" idx="12"/>
          </p:nvPr>
        </p:nvSpPr>
        <p:spPr/>
        <p:txBody>
          <a:bodyPr/>
          <a:lstStyle/>
          <a:p>
            <a:fld id="{EB8D0238-2D33-4F53-983D-7ECF5663BBA4}" type="slidenum">
              <a:rPr kumimoji="1" lang="ja-JP" altLang="en-US" smtClean="0"/>
              <a:t>8</a:t>
            </a:fld>
            <a:endParaRPr kumimoji="1" lang="ja-JP" altLang="en-US"/>
          </a:p>
        </p:txBody>
      </p:sp>
    </p:spTree>
    <p:extLst>
      <p:ext uri="{BB962C8B-B14F-4D97-AF65-F5344CB8AC3E}">
        <p14:creationId xmlns:p14="http://schemas.microsoft.com/office/powerpoint/2010/main" val="188479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6851526-19CB-42AB-9B82-B0234D66643A}"/>
              </a:ext>
            </a:extLst>
          </p:cNvPr>
          <p:cNvSpPr>
            <a:spLocks noGrp="1"/>
          </p:cNvSpPr>
          <p:nvPr>
            <p:ph type="subTitle" idx="1"/>
          </p:nvPr>
        </p:nvSpPr>
        <p:spPr>
          <a:xfrm>
            <a:off x="728662" y="585926"/>
            <a:ext cx="10734675" cy="5983550"/>
          </a:xfrm>
        </p:spPr>
        <p:txBody>
          <a:bodyPr>
            <a:normAutofit/>
          </a:bodyPr>
          <a:lstStyle/>
          <a:p>
            <a:pPr algn="l"/>
            <a:r>
              <a:rPr kumimoji="1" lang="en-US" altLang="ja-JP" sz="1800" dirty="0">
                <a:latin typeface="UD デジタル 教科書体 N-R" panose="02020400000000000000" pitchFamily="17" charset="-128"/>
                <a:ea typeface="UD デジタル 教科書体 N-R" panose="02020400000000000000" pitchFamily="17" charset="-128"/>
              </a:rPr>
              <a:t>〔</a:t>
            </a:r>
            <a:r>
              <a:rPr lang="ja-JP" altLang="en-US" sz="1800" dirty="0">
                <a:latin typeface="UD デジタル 教科書体 N-R" panose="02020400000000000000" pitchFamily="17" charset="-128"/>
                <a:ea typeface="UD デジタル 教科書体 N-R" panose="02020400000000000000" pitchFamily="17" charset="-128"/>
              </a:rPr>
              <a:t>５</a:t>
            </a:r>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err="1">
                <a:latin typeface="UD デジタル 教科書体 N-R" panose="02020400000000000000" pitchFamily="17" charset="-128"/>
                <a:ea typeface="UD デジタル 教科書体 N-R" panose="02020400000000000000" pitchFamily="17" charset="-128"/>
              </a:rPr>
              <a:t>精神障がい</a:t>
            </a:r>
            <a:r>
              <a:rPr kumimoji="1" lang="ja-JP" altLang="en-US" sz="1800" dirty="0">
                <a:latin typeface="UD デジタル 教科書体 N-R" panose="02020400000000000000" pitchFamily="17" charset="-128"/>
                <a:ea typeface="UD デジタル 教科書体 N-R" panose="02020400000000000000" pitchFamily="17" charset="-128"/>
              </a:rPr>
              <a:t>者医療費助成受給者数</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l"/>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a:latin typeface="UD デジタル 教科書体 N-R" panose="02020400000000000000" pitchFamily="17" charset="-128"/>
                <a:ea typeface="UD デジタル 教科書体 N-R" panose="02020400000000000000" pitchFamily="17" charset="-128"/>
              </a:rPr>
              <a:t>６</a:t>
            </a:r>
            <a:r>
              <a:rPr kumimoji="1" lang="en-US" altLang="ja-JP" sz="1800" dirty="0">
                <a:latin typeface="UD デジタル 教科書体 N-R" panose="02020400000000000000" pitchFamily="17" charset="-128"/>
                <a:ea typeface="UD デジタル 教科書体 N-R" panose="02020400000000000000" pitchFamily="17" charset="-128"/>
              </a:rPr>
              <a:t>〕</a:t>
            </a:r>
            <a:r>
              <a:rPr kumimoji="1" lang="ja-JP" altLang="en-US" sz="1800" dirty="0">
                <a:latin typeface="UD デジタル 教科書体 N-R" panose="02020400000000000000" pitchFamily="17" charset="-128"/>
                <a:ea typeface="UD デジタル 教科書体 N-R" panose="02020400000000000000" pitchFamily="17" charset="-128"/>
              </a:rPr>
              <a:t>自立支援医療受給者の状況</a:t>
            </a:r>
          </a:p>
        </p:txBody>
      </p:sp>
      <p:pic>
        <p:nvPicPr>
          <p:cNvPr id="2" name="図 1">
            <a:extLst>
              <a:ext uri="{FF2B5EF4-FFF2-40B4-BE49-F238E27FC236}">
                <a16:creationId xmlns:a16="http://schemas.microsoft.com/office/drawing/2014/main" id="{92CC2107-CC0B-4F60-BBFF-C359E64B0AFA}"/>
              </a:ext>
            </a:extLst>
          </p:cNvPr>
          <p:cNvPicPr>
            <a:picLocks noChangeAspect="1"/>
          </p:cNvPicPr>
          <p:nvPr/>
        </p:nvPicPr>
        <p:blipFill>
          <a:blip r:embed="rId2"/>
          <a:stretch>
            <a:fillRect/>
          </a:stretch>
        </p:blipFill>
        <p:spPr>
          <a:xfrm>
            <a:off x="1362389" y="946657"/>
            <a:ext cx="6618636" cy="2631044"/>
          </a:xfrm>
          <a:prstGeom prst="rect">
            <a:avLst/>
          </a:prstGeom>
        </p:spPr>
      </p:pic>
      <p:pic>
        <p:nvPicPr>
          <p:cNvPr id="4" name="図 3">
            <a:extLst>
              <a:ext uri="{FF2B5EF4-FFF2-40B4-BE49-F238E27FC236}">
                <a16:creationId xmlns:a16="http://schemas.microsoft.com/office/drawing/2014/main" id="{76F1F688-FE60-4D12-B584-8E575D7BBB8F}"/>
              </a:ext>
            </a:extLst>
          </p:cNvPr>
          <p:cNvPicPr>
            <a:picLocks noChangeAspect="1"/>
          </p:cNvPicPr>
          <p:nvPr/>
        </p:nvPicPr>
        <p:blipFill>
          <a:blip r:embed="rId3"/>
          <a:stretch>
            <a:fillRect/>
          </a:stretch>
        </p:blipFill>
        <p:spPr>
          <a:xfrm>
            <a:off x="1362389" y="3938432"/>
            <a:ext cx="7612935" cy="2631045"/>
          </a:xfrm>
          <a:prstGeom prst="rect">
            <a:avLst/>
          </a:prstGeom>
        </p:spPr>
      </p:pic>
      <p:sp>
        <p:nvSpPr>
          <p:cNvPr id="6" name="スライド番号プレースホルダー 5">
            <a:extLst>
              <a:ext uri="{FF2B5EF4-FFF2-40B4-BE49-F238E27FC236}">
                <a16:creationId xmlns:a16="http://schemas.microsoft.com/office/drawing/2014/main" id="{3FA34856-A5D4-49C2-9C1F-1B1A90EA5883}"/>
              </a:ext>
            </a:extLst>
          </p:cNvPr>
          <p:cNvSpPr>
            <a:spLocks noGrp="1"/>
          </p:cNvSpPr>
          <p:nvPr>
            <p:ph type="sldNum" sz="quarter" idx="12"/>
          </p:nvPr>
        </p:nvSpPr>
        <p:spPr/>
        <p:txBody>
          <a:bodyPr/>
          <a:lstStyle/>
          <a:p>
            <a:fld id="{EB8D0238-2D33-4F53-983D-7ECF5663BBA4}" type="slidenum">
              <a:rPr kumimoji="1" lang="ja-JP" altLang="en-US" smtClean="0"/>
              <a:t>9</a:t>
            </a:fld>
            <a:endParaRPr kumimoji="1" lang="ja-JP" altLang="en-US"/>
          </a:p>
        </p:txBody>
      </p:sp>
    </p:spTree>
    <p:extLst>
      <p:ext uri="{BB962C8B-B14F-4D97-AF65-F5344CB8AC3E}">
        <p14:creationId xmlns:p14="http://schemas.microsoft.com/office/powerpoint/2010/main" val="61278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2333</TotalTime>
  <Words>1754</Words>
  <Application>Microsoft Office PowerPoint</Application>
  <PresentationFormat>ワイド画面</PresentationFormat>
  <Paragraphs>212</Paragraphs>
  <Slides>34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34</vt:i4>
      </vt:variant>
    </vt:vector>
  </HeadingPairs>
  <TitlesOfParts>
    <vt:vector size="45" baseType="lpstr">
      <vt:lpstr>Meiryo UI</vt:lpstr>
      <vt:lpstr>ＭＳ 明朝</vt:lpstr>
      <vt:lpstr>UD デジタル 教科書体 NK-R</vt:lpstr>
      <vt:lpstr>UD デジタル 教科書体 N-R</vt:lpstr>
      <vt:lpstr>游ゴシック</vt:lpstr>
      <vt:lpstr>游ゴシック Light</vt:lpstr>
      <vt:lpstr>Arial</vt:lpstr>
      <vt:lpstr>Century</vt:lpstr>
      <vt:lpstr>Times New Roman</vt:lpstr>
      <vt:lpstr>Wingdings</vt:lpstr>
      <vt:lpstr>Office テーマ</vt:lpstr>
      <vt:lpstr>令和4年度上牧町第6期障がい福祉計画策定委員会（検証）資料  令和4年（2022）8月  上牧町　福祉課</vt:lpstr>
      <vt:lpstr>PowerPoint プレゼンテーション</vt:lpstr>
      <vt:lpstr>PowerPoint プレゼンテーション</vt:lpstr>
      <vt:lpstr>１　本町の障がい者を取り巻く現状 　　　　　　　　　　　（計画書本編P6～P14）</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　成果目標に関する進捗状況 　　　　　　　　　（計画書本編P19～P36）</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　障がい（児）福祉サービスの実績状況 　　　　　　　　　　　　　　（計画書本編P37～P54）</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　地域生活支援事業の実績状況 　　　　　　　　　　（計画書本編P55～P65）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福井 謙三</dc:creator>
  <cp:lastModifiedBy>福井 幸</cp:lastModifiedBy>
  <cp:revision>299</cp:revision>
  <cp:lastPrinted>2022-08-19T11:47:28Z</cp:lastPrinted>
  <dcterms:created xsi:type="dcterms:W3CDTF">2022-07-02T12:20:17Z</dcterms:created>
  <dcterms:modified xsi:type="dcterms:W3CDTF">2023-04-03T04:06:17Z</dcterms:modified>
</cp:coreProperties>
</file>